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12" r:id="rId1"/>
  </p:sldMasterIdLst>
  <p:notesMasterIdLst>
    <p:notesMasterId r:id="rId28"/>
  </p:notesMasterIdLst>
  <p:sldIdLst>
    <p:sldId id="256" r:id="rId2"/>
    <p:sldId id="257" r:id="rId3"/>
    <p:sldId id="258" r:id="rId4"/>
    <p:sldId id="262" r:id="rId5"/>
    <p:sldId id="274" r:id="rId6"/>
    <p:sldId id="260" r:id="rId7"/>
    <p:sldId id="259" r:id="rId8"/>
    <p:sldId id="263" r:id="rId9"/>
    <p:sldId id="264" r:id="rId10"/>
    <p:sldId id="265" r:id="rId11"/>
    <p:sldId id="281" r:id="rId12"/>
    <p:sldId id="270" r:id="rId13"/>
    <p:sldId id="275" r:id="rId14"/>
    <p:sldId id="276" r:id="rId15"/>
    <p:sldId id="280" r:id="rId16"/>
    <p:sldId id="267" r:id="rId17"/>
    <p:sldId id="269" r:id="rId18"/>
    <p:sldId id="272" r:id="rId19"/>
    <p:sldId id="271" r:id="rId20"/>
    <p:sldId id="268" r:id="rId21"/>
    <p:sldId id="273" r:id="rId22"/>
    <p:sldId id="279" r:id="rId23"/>
    <p:sldId id="277" r:id="rId24"/>
    <p:sldId id="266" r:id="rId25"/>
    <p:sldId id="278" r:id="rId26"/>
    <p:sldId id="261" r:id="rId27"/>
  </p:sldIdLst>
  <p:sldSz cx="9144000" cy="5715000" type="screen16x1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22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976" autoAdjust="0"/>
    <p:restoredTop sz="94656" autoAdjust="0"/>
  </p:normalViewPr>
  <p:slideViewPr>
    <p:cSldViewPr snapToGrid="0" snapToObjects="1">
      <p:cViewPr>
        <p:scale>
          <a:sx n="80" d="100"/>
          <a:sy n="80" d="100"/>
        </p:scale>
        <p:origin x="-1632" y="-544"/>
      </p:cViewPr>
      <p:guideLst>
        <p:guide orient="horz" pos="1800"/>
        <p:guide pos="2880"/>
      </p:guideLst>
    </p:cSldViewPr>
  </p:slideViewPr>
  <p:outlineViewPr>
    <p:cViewPr>
      <p:scale>
        <a:sx n="33" d="100"/>
        <a:sy n="33" d="100"/>
      </p:scale>
      <p:origin x="0" y="56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notesMaster" Target="notesMasters/notesMaster1.xml"/><Relationship Id="rId29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2C36B8-63BA-7E48-8CD5-C14A9585F990}" type="datetimeFigureOut">
              <a:rPr lang="en-US" smtClean="0"/>
              <a:t>12/7/16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224FE6-36CA-C246-9306-2608E5201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3499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224FE6-36CA-C246-9306-2608E520110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2507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224FE6-36CA-C246-9306-2608E520110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0284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90502"/>
            <a:ext cx="7772400" cy="3809999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8800" spc="-8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000500"/>
            <a:ext cx="6858000" cy="762000"/>
          </a:xfrm>
        </p:spPr>
        <p:txBody>
          <a:bodyPr/>
          <a:lstStyle>
            <a:lvl1pPr marL="0" indent="0" algn="l">
              <a:buNone/>
              <a:defRPr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DEABC-D766-4322-8E78-B830FAE35C72}" type="datetime4">
              <a:rPr lang="en-US" smtClean="0"/>
              <a:pPr/>
              <a:t>December 7, 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9001124" y="4038600"/>
            <a:ext cx="142876" cy="16764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038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38DF745-7D3F-47F4-83A3-874385CFAA6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31F9E-604E-4343-9F29-EF72E8231CAD}" type="datetime4">
              <a:rPr lang="en-US" smtClean="0"/>
              <a:pPr/>
              <a:t>December 7,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28867"/>
            <a:ext cx="2057400" cy="487627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28867"/>
            <a:ext cx="6019800" cy="487627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8E1CE-37F8-4102-8DF9-852A0A51F293}" type="datetime4">
              <a:rPr lang="en-US" smtClean="0"/>
              <a:pPr/>
              <a:t>December 7,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33F43-3E86-47E4-BFBB-2476D384E1C6}" type="datetime4">
              <a:rPr lang="en-US" smtClean="0"/>
              <a:pPr/>
              <a:t>December 7,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06504"/>
            <a:ext cx="7772400" cy="3600979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90501"/>
            <a:ext cx="7772400" cy="8890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663BA-01FC-4367-B6F3-ABB2645D55F1}" type="datetime4">
              <a:rPr lang="en-US" smtClean="0"/>
              <a:pPr/>
              <a:t>December 7, 2016</a:t>
            </a:fld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30680" y="1312334"/>
            <a:ext cx="3291840" cy="377163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0160" y="1312334"/>
            <a:ext cx="3291840" cy="377163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19C71-EC74-44AF-B27E-FC7DC3C3A61D}" type="datetime4">
              <a:rPr lang="en-US" smtClean="0"/>
              <a:pPr/>
              <a:t>December 7, 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7632" y="1310640"/>
            <a:ext cx="3291840" cy="533136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7632" y="1882806"/>
            <a:ext cx="32918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3208" y="1310640"/>
            <a:ext cx="3291840" cy="533136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3208" y="1882806"/>
            <a:ext cx="32918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CDA29-3CBE-48EA-92AE-A996835462BA}" type="datetime4">
              <a:rPr lang="en-US" smtClean="0"/>
              <a:pPr/>
              <a:t>December 7, 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EC054-3869-4501-B163-1BBFDE8DCE04}" type="datetime4">
              <a:rPr lang="en-US" smtClean="0"/>
              <a:pPr/>
              <a:t>December 7, 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3D831-56C1-49CF-8EF7-8B9A98402BCD}" type="datetime4">
              <a:rPr lang="en-US" smtClean="0"/>
              <a:pPr/>
              <a:t>December 7, 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333500"/>
            <a:ext cx="5111750" cy="3733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5" y="1333500"/>
            <a:ext cx="3008313" cy="3733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AD5615-7F4F-4584-84D5-CC95918C321F}" type="datetime4">
              <a:rPr lang="en-US" smtClean="0"/>
              <a:pPr/>
              <a:t>December 7, 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9001124" y="4038600"/>
            <a:ext cx="142876" cy="16764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9000877" cy="403860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4762500"/>
            <a:ext cx="8153400" cy="3810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EA923-9BEE-48CE-9F28-5B525F399BAD}" type="datetime4">
              <a:rPr lang="en-US" smtClean="0"/>
              <a:pPr/>
              <a:t>December 7, 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38DF745-7D3F-47F4-83A3-874385CFAA6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4127500"/>
            <a:ext cx="8153400" cy="635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038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27266"/>
            <a:ext cx="57912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60501"/>
            <a:ext cx="7620000" cy="3644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5143501"/>
            <a:ext cx="3429000" cy="2540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17D0EFEE-2756-4A20-BF2A-63F0A94F99AC}" type="datetime4">
              <a:rPr lang="en-US" smtClean="0"/>
              <a:pPr/>
              <a:t>December 7, 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5410731"/>
            <a:ext cx="3429000" cy="23653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 rot="16200000">
            <a:off x="8337024" y="4874156"/>
            <a:ext cx="109643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 b="1">
                <a:solidFill>
                  <a:schemeClr val="tx2"/>
                </a:solidFill>
              </a:defRPr>
            </a:lvl1pPr>
          </a:lstStyle>
          <a:p>
            <a:fld id="{F38DF745-7D3F-47F4-83A3-874385CFAA6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001124" y="0"/>
            <a:ext cx="142876" cy="1143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001124" y="1143000"/>
            <a:ext cx="142876" cy="45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13" r:id="rId1"/>
    <p:sldLayoutId id="2147483914" r:id="rId2"/>
    <p:sldLayoutId id="2147483915" r:id="rId3"/>
    <p:sldLayoutId id="2147483916" r:id="rId4"/>
    <p:sldLayoutId id="2147483917" r:id="rId5"/>
    <p:sldLayoutId id="2147483918" r:id="rId6"/>
    <p:sldLayoutId id="2147483919" r:id="rId7"/>
    <p:sldLayoutId id="2147483920" r:id="rId8"/>
    <p:sldLayoutId id="2147483921" r:id="rId9"/>
    <p:sldLayoutId id="2147483922" r:id="rId10"/>
    <p:sldLayoutId id="2147483923" r:id="rId11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 cap="all" spc="-6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7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gi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4" Type="http://schemas.openxmlformats.org/officeDocument/2006/relationships/image" Target="../media/image34.jpeg"/><Relationship Id="rId5" Type="http://schemas.openxmlformats.org/officeDocument/2006/relationships/image" Target="../media/image35.jpeg"/><Relationship Id="rId6" Type="http://schemas.openxmlformats.org/officeDocument/2006/relationships/image" Target="../media/image36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Relationship Id="rId3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8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-1" r="43039"/>
          <a:stretch/>
        </p:blipFill>
        <p:spPr>
          <a:xfrm>
            <a:off x="5673587" y="0"/>
            <a:ext cx="3298140" cy="5715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90115" cy="571500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0"/>
            <a:ext cx="8971727" cy="5715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/>
          <a:srcRect t="13131" r="19354" b="1414"/>
          <a:stretch/>
        </p:blipFill>
        <p:spPr>
          <a:xfrm>
            <a:off x="-603034" y="0"/>
            <a:ext cx="9574761" cy="5715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080931" y="1270000"/>
            <a:ext cx="7134144" cy="3161490"/>
          </a:xfrm>
          <a:prstGeom prst="rect">
            <a:avLst/>
          </a:prstGeom>
          <a:solidFill>
            <a:schemeClr val="tx1">
              <a:lumMod val="65000"/>
              <a:lumOff val="35000"/>
              <a:alpha val="89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337652" y="1553716"/>
            <a:ext cx="702605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chemeClr val="tx2">
                    <a:lumMod val="75000"/>
                  </a:schemeClr>
                </a:solidFill>
                <a:latin typeface="Baskerville"/>
                <a:cs typeface="Baskerville"/>
              </a:rPr>
              <a:t>A Convolutional Exploration</a:t>
            </a:r>
            <a:endParaRPr lang="en-US" sz="4800" dirty="0">
              <a:solidFill>
                <a:schemeClr val="tx2">
                  <a:lumMod val="75000"/>
                </a:schemeClr>
              </a:solidFill>
              <a:latin typeface="Baskerville"/>
              <a:cs typeface="Baskerville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78167" y="3269573"/>
            <a:ext cx="47290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Baskerville"/>
                <a:cs typeface="Baskerville"/>
              </a:rPr>
              <a:t>Gus Ostow</a:t>
            </a:r>
            <a:endParaRPr lang="en-US" sz="2800" dirty="0">
              <a:latin typeface="Baskerville"/>
              <a:cs typeface="Baskerville"/>
            </a:endParaRPr>
          </a:p>
        </p:txBody>
      </p:sp>
    </p:spTree>
    <p:extLst>
      <p:ext uri="{BB962C8B-B14F-4D97-AF65-F5344CB8AC3E}">
        <p14:creationId xmlns:p14="http://schemas.microsoft.com/office/powerpoint/2010/main" val="1395063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02041"/>
            <a:ext cx="5791200" cy="1143000"/>
          </a:xfrm>
        </p:spPr>
        <p:txBody>
          <a:bodyPr/>
          <a:lstStyle/>
          <a:p>
            <a:r>
              <a:rPr lang="en-US" cap="none" dirty="0" smtClean="0">
                <a:latin typeface="Baskerville"/>
                <a:cs typeface="Baskerville"/>
              </a:rPr>
              <a:t>Pooling layers 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74878" y="1217082"/>
            <a:ext cx="776300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dirty="0" smtClean="0"/>
              <a:t>Outputs the most activated pixel in local rectangular regions of the feature map </a:t>
            </a:r>
          </a:p>
          <a:p>
            <a:pPr marL="285750" indent="-28575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D</a:t>
            </a:r>
            <a:r>
              <a:rPr lang="en-US" sz="2000" dirty="0" smtClean="0"/>
              <a:t>own-samples the spatial size of the representation which: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/>
              <a:t>Reduces the complexity of the network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/>
              <a:t>Offers some level of translation invariance</a:t>
            </a:r>
          </a:p>
          <a:p>
            <a:pPr marL="800100" lvl="1" indent="-342900">
              <a:buFont typeface="Arial"/>
              <a:buChar char="•"/>
            </a:pPr>
            <a:endParaRPr lang="en-US" sz="2000" dirty="0" smtClean="0"/>
          </a:p>
          <a:p>
            <a:pPr marL="800100" lvl="1" indent="-342900">
              <a:buFont typeface="Arial"/>
              <a:buChar char="•"/>
            </a:pPr>
            <a:endParaRPr lang="en-US" sz="2000" dirty="0" smtClean="0"/>
          </a:p>
          <a:p>
            <a:pPr marL="342900" indent="-342900">
              <a:buFont typeface="Arial"/>
              <a:buChar char="•"/>
            </a:pPr>
            <a:endParaRPr lang="en-US" sz="2000" dirty="0" smtClean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960" y="3452517"/>
            <a:ext cx="3287566" cy="2057869"/>
          </a:xfrm>
          <a:prstGeom prst="rect">
            <a:avLst/>
          </a:prstGeom>
          <a:ln w="19050" cmpd="sng">
            <a:solidFill>
              <a:schemeClr val="tx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5640" y="3725332"/>
            <a:ext cx="1915412" cy="1907872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3809877" y="3234430"/>
            <a:ext cx="23518" cy="2413521"/>
          </a:xfrm>
          <a:prstGeom prst="line">
            <a:avLst/>
          </a:prstGeom>
          <a:ln w="381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8458" y="3762761"/>
            <a:ext cx="1921358" cy="1898665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>
            <a:off x="6055824" y="4710758"/>
            <a:ext cx="658497" cy="0"/>
          </a:xfrm>
          <a:prstGeom prst="straightConnector1">
            <a:avLst/>
          </a:prstGeom>
          <a:ln w="381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948706" y="3424295"/>
            <a:ext cx="21476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Vertical feature map</a:t>
            </a:r>
            <a:endParaRPr lang="en-US" sz="16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6816252" y="2948241"/>
            <a:ext cx="22028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Pooled feature </a:t>
            </a:r>
            <a:r>
              <a:rPr lang="en-US" sz="1600" b="1" dirty="0" smtClean="0"/>
              <a:t>maps</a:t>
            </a:r>
            <a:endParaRPr lang="en-US" sz="1600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6017797" y="4315623"/>
            <a:ext cx="620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max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28411" y="3594763"/>
            <a:ext cx="1913564" cy="189096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29935" y="3419130"/>
            <a:ext cx="1896950" cy="1874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4190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cap="none" dirty="0" smtClean="0">
                <a:latin typeface="Baskerville"/>
                <a:cs typeface="Baskerville"/>
              </a:rPr>
              <a:t>Final classification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267" y="3204634"/>
            <a:ext cx="2319867" cy="229246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59" y="3035298"/>
            <a:ext cx="2319867" cy="229246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645" y="2882895"/>
            <a:ext cx="2319867" cy="229246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88737" y="2580318"/>
            <a:ext cx="17012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Feature volume</a:t>
            </a:r>
            <a:endParaRPr lang="en-US" sz="1600" b="1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/>
          <a:srcRect l="49876" t="18639" r="31605"/>
          <a:stretch/>
        </p:blipFill>
        <p:spPr>
          <a:xfrm>
            <a:off x="4125142" y="2741780"/>
            <a:ext cx="105834" cy="2614206"/>
          </a:xfrm>
          <a:prstGeom prst="rect">
            <a:avLst/>
          </a:prstGeom>
          <a:ln w="28575" cmpd="sng">
            <a:solidFill>
              <a:srgbClr val="000000"/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6"/>
          <a:srcRect t="6914" r="16562" b="57326"/>
          <a:stretch/>
        </p:blipFill>
        <p:spPr>
          <a:xfrm rot="5400000">
            <a:off x="3909959" y="3217573"/>
            <a:ext cx="4829671" cy="1796070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>
            <a:off x="3065365" y="4258868"/>
            <a:ext cx="863077" cy="0"/>
          </a:xfrm>
          <a:prstGeom prst="straightConnector1">
            <a:avLst/>
          </a:prstGeom>
          <a:ln w="5715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951266" y="3842439"/>
            <a:ext cx="8930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“unravel”</a:t>
            </a:r>
            <a:endParaRPr lang="en-US" sz="1400" dirty="0"/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6081034" y="2580318"/>
            <a:ext cx="566271" cy="716551"/>
          </a:xfrm>
          <a:prstGeom prst="straightConnector1">
            <a:avLst/>
          </a:prstGeom>
          <a:ln w="5715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634476" y="1862079"/>
            <a:ext cx="18013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Fully connected </a:t>
            </a:r>
          </a:p>
          <a:p>
            <a:r>
              <a:rPr lang="en-US" dirty="0" smtClean="0"/>
              <a:t>layer</a:t>
            </a:r>
            <a:endParaRPr lang="en-US" dirty="0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4410879" y="4282863"/>
            <a:ext cx="863077" cy="0"/>
          </a:xfrm>
          <a:prstGeom prst="straightConnector1">
            <a:avLst/>
          </a:prstGeom>
          <a:ln w="5715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57200" y="1631246"/>
            <a:ext cx="46509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Time to classify the transformed image!</a:t>
            </a:r>
            <a:endParaRPr lang="en-US" sz="2000" dirty="0"/>
          </a:p>
        </p:txBody>
      </p:sp>
      <p:sp>
        <p:nvSpPr>
          <p:cNvPr id="19" name="TextBox 18"/>
          <p:cNvSpPr txBox="1"/>
          <p:nvPr/>
        </p:nvSpPr>
        <p:spPr>
          <a:xfrm>
            <a:off x="7235664" y="3886975"/>
            <a:ext cx="15535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800000"/>
                </a:solidFill>
                <a:latin typeface="Baskerville"/>
                <a:cs typeface="Baskerville"/>
              </a:rPr>
              <a:t>“S thing”</a:t>
            </a:r>
            <a:endParaRPr lang="en-US" sz="2400" b="1" dirty="0">
              <a:solidFill>
                <a:srgbClr val="800000"/>
              </a:solidFill>
              <a:latin typeface="Baskerville"/>
              <a:cs typeface="Baskerville"/>
            </a:endParaRPr>
          </a:p>
        </p:txBody>
      </p:sp>
    </p:spTree>
    <p:extLst>
      <p:ext uri="{BB962C8B-B14F-4D97-AF65-F5344CB8AC3E}">
        <p14:creationId xmlns:p14="http://schemas.microsoft.com/office/powerpoint/2010/main" val="41708403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2234"/>
            <a:ext cx="5791200" cy="764732"/>
          </a:xfrm>
        </p:spPr>
        <p:txBody>
          <a:bodyPr>
            <a:normAutofit fontScale="90000"/>
          </a:bodyPr>
          <a:lstStyle/>
          <a:p>
            <a:r>
              <a:rPr lang="en-US" cap="none" dirty="0" smtClean="0">
                <a:latin typeface="Baskerville"/>
                <a:cs typeface="Baskerville"/>
              </a:rPr>
              <a:t>Where do the filters come from?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62957" y="2604446"/>
            <a:ext cx="7968848" cy="40503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u="sng" dirty="0" smtClean="0"/>
              <a:t>Traditional computer vision</a:t>
            </a:r>
            <a:r>
              <a:rPr lang="en-US" sz="2000" dirty="0" smtClean="0"/>
              <a:t>: painstakingly handcraft filters that sort</a:t>
            </a:r>
          </a:p>
          <a:p>
            <a:r>
              <a:rPr lang="en-US" sz="2000" dirty="0" smtClean="0"/>
              <a:t>of work</a:t>
            </a:r>
          </a:p>
          <a:p>
            <a:pPr marL="285750" indent="-285750">
              <a:buFont typeface="Arial"/>
              <a:buChar char="•"/>
            </a:pPr>
            <a:endParaRPr lang="en-US" sz="2000" dirty="0" smtClean="0"/>
          </a:p>
          <a:p>
            <a:pPr marL="285750" indent="-285750">
              <a:lnSpc>
                <a:spcPct val="130000"/>
              </a:lnSpc>
              <a:buFont typeface="Arial"/>
              <a:buChar char="•"/>
            </a:pPr>
            <a:r>
              <a:rPr lang="en-US" sz="2400" b="1" u="sng" dirty="0" smtClean="0">
                <a:solidFill>
                  <a:srgbClr val="800000"/>
                </a:solidFill>
              </a:rPr>
              <a:t>Deep learning</a:t>
            </a:r>
            <a:r>
              <a:rPr lang="en-US" sz="2400" dirty="0" smtClean="0">
                <a:solidFill>
                  <a:srgbClr val="000000"/>
                </a:solidFill>
              </a:rPr>
              <a:t>: </a:t>
            </a:r>
            <a:r>
              <a:rPr lang="en-US" sz="2400" dirty="0" smtClean="0"/>
              <a:t>learn them automatically!</a:t>
            </a:r>
          </a:p>
          <a:p>
            <a:pPr marL="800100" lvl="1" indent="-342900">
              <a:lnSpc>
                <a:spcPct val="130000"/>
              </a:lnSpc>
              <a:buFont typeface="Arial"/>
              <a:buChar char="•"/>
            </a:pPr>
            <a:r>
              <a:rPr lang="en-US" sz="2000" dirty="0" smtClean="0"/>
              <a:t>Train: Find filters that minimize error on a training set</a:t>
            </a:r>
          </a:p>
          <a:p>
            <a:pPr marL="800100" lvl="1" indent="-342900">
              <a:lnSpc>
                <a:spcPct val="130000"/>
              </a:lnSpc>
              <a:buFont typeface="Arial"/>
              <a:buChar char="•"/>
            </a:pPr>
            <a:r>
              <a:rPr lang="en-US" sz="2000" dirty="0" smtClean="0"/>
              <a:t>Predict: Generalize to fresh data</a:t>
            </a:r>
          </a:p>
          <a:p>
            <a:pPr marL="285750" indent="-285750">
              <a:buFont typeface="Arial"/>
              <a:buChar char="•"/>
            </a:pPr>
            <a:endParaRPr lang="en-US" sz="2000" dirty="0"/>
          </a:p>
          <a:p>
            <a:pPr marL="285750" indent="-285750">
              <a:buFont typeface="Arial"/>
              <a:buChar char="•"/>
            </a:pPr>
            <a:endParaRPr lang="en-US" sz="2000" dirty="0" smtClean="0"/>
          </a:p>
          <a:p>
            <a:pPr marL="742950" lvl="1" indent="-285750">
              <a:buFont typeface="Arial"/>
              <a:buChar char="•"/>
            </a:pPr>
            <a:endParaRPr lang="en-US" sz="2000" dirty="0"/>
          </a:p>
          <a:p>
            <a:pPr marL="285750" indent="-285750">
              <a:buFont typeface="Arial"/>
              <a:buChar char="•"/>
            </a:pPr>
            <a:endParaRPr lang="en-US" dirty="0" smtClean="0"/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endParaRPr lang="en-US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r="25043" b="87309"/>
          <a:stretch/>
        </p:blipFill>
        <p:spPr>
          <a:xfrm>
            <a:off x="425174" y="1354667"/>
            <a:ext cx="8227759" cy="1046415"/>
          </a:xfrm>
          <a:prstGeom prst="rect">
            <a:avLst/>
          </a:prstGeom>
          <a:ln w="19050" cmpd="sng">
            <a:noFill/>
          </a:ln>
        </p:spPr>
      </p:pic>
    </p:spTree>
    <p:extLst>
      <p:ext uri="{BB962C8B-B14F-4D97-AF65-F5344CB8AC3E}">
        <p14:creationId xmlns:p14="http://schemas.microsoft.com/office/powerpoint/2010/main" val="22399433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cap="none" dirty="0" err="1" smtClean="0">
                <a:latin typeface="Baskerville"/>
                <a:cs typeface="Baskerville"/>
              </a:rPr>
              <a:t>Backpropagation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60500"/>
            <a:ext cx="7907867" cy="3975099"/>
          </a:xfrm>
        </p:spPr>
        <p:txBody>
          <a:bodyPr>
            <a:normAutofit/>
          </a:bodyPr>
          <a:lstStyle/>
          <a:p>
            <a:pPr marL="342900" indent="-342900">
              <a:lnSpc>
                <a:spcPct val="110000"/>
              </a:lnSpc>
              <a:buFont typeface="Arial"/>
              <a:buChar char="•"/>
            </a:pPr>
            <a:r>
              <a:rPr lang="en-US" dirty="0" smtClean="0"/>
              <a:t>Loss function: how far the model’s predictions from the true classes in the training set</a:t>
            </a:r>
          </a:p>
          <a:p>
            <a:pPr marL="342900" indent="-342900">
              <a:lnSpc>
                <a:spcPct val="110000"/>
              </a:lnSpc>
              <a:buFont typeface="Arial"/>
              <a:buChar char="•"/>
            </a:pPr>
            <a:r>
              <a:rPr lang="tr-TR" dirty="0" err="1" smtClean="0"/>
              <a:t>Loss</a:t>
            </a:r>
            <a:r>
              <a:rPr lang="tr-TR" dirty="0" smtClean="0"/>
              <a:t> </a:t>
            </a:r>
            <a:r>
              <a:rPr lang="tr-TR" dirty="0" err="1" smtClean="0"/>
              <a:t>function</a:t>
            </a:r>
            <a:r>
              <a:rPr lang="tr-TR" dirty="0" smtClean="0"/>
              <a:t> </a:t>
            </a:r>
            <a:r>
              <a:rPr lang="tr-TR" dirty="0" err="1" smtClean="0"/>
              <a:t>depends</a:t>
            </a:r>
            <a:r>
              <a:rPr lang="tr-TR" dirty="0" smtClean="0"/>
              <a:t> on </a:t>
            </a:r>
            <a:r>
              <a:rPr lang="tr-TR" dirty="0" err="1" smtClean="0"/>
              <a:t>the</a:t>
            </a:r>
            <a:r>
              <a:rPr lang="tr-TR" dirty="0" smtClean="0"/>
              <a:t> </a:t>
            </a:r>
            <a:r>
              <a:rPr lang="tr-TR" dirty="0" err="1" smtClean="0"/>
              <a:t>predictions</a:t>
            </a:r>
            <a:r>
              <a:rPr lang="tr-TR" dirty="0" smtClean="0"/>
              <a:t>, </a:t>
            </a:r>
            <a:r>
              <a:rPr lang="tr-TR" dirty="0" err="1" smtClean="0"/>
              <a:t>which</a:t>
            </a:r>
            <a:r>
              <a:rPr lang="tr-TR" dirty="0" smtClean="0"/>
              <a:t> </a:t>
            </a:r>
            <a:r>
              <a:rPr lang="tr-TR" dirty="0" err="1" smtClean="0"/>
              <a:t>depend</a:t>
            </a:r>
            <a:r>
              <a:rPr lang="tr-TR" dirty="0" smtClean="0"/>
              <a:t> on </a:t>
            </a:r>
            <a:r>
              <a:rPr lang="tr-TR" dirty="0" err="1" smtClean="0"/>
              <a:t>the</a:t>
            </a:r>
            <a:r>
              <a:rPr lang="tr-TR" dirty="0" smtClean="0"/>
              <a:t> </a:t>
            </a:r>
            <a:r>
              <a:rPr lang="tr-TR" dirty="0" err="1" smtClean="0"/>
              <a:t>filters</a:t>
            </a:r>
            <a:endParaRPr lang="tr-TR" dirty="0" smtClean="0"/>
          </a:p>
          <a:p>
            <a:pPr marL="342900" indent="-342900">
              <a:lnSpc>
                <a:spcPct val="110000"/>
              </a:lnSpc>
              <a:buFont typeface="Arial"/>
              <a:buChar char="•"/>
            </a:pPr>
            <a:r>
              <a:rPr lang="tr-TR" dirty="0" smtClean="0"/>
              <a:t>How can </a:t>
            </a:r>
            <a:r>
              <a:rPr lang="tr-TR" dirty="0" err="1" smtClean="0"/>
              <a:t>we</a:t>
            </a:r>
            <a:r>
              <a:rPr lang="tr-TR" dirty="0" smtClean="0">
                <a:solidFill>
                  <a:srgbClr val="000000"/>
                </a:solidFill>
              </a:rPr>
              <a:t> </a:t>
            </a:r>
            <a:r>
              <a:rPr lang="tr-TR" dirty="0" err="1" smtClean="0">
                <a:solidFill>
                  <a:srgbClr val="000000"/>
                </a:solidFill>
              </a:rPr>
              <a:t>change</a:t>
            </a:r>
            <a:r>
              <a:rPr lang="tr-TR" dirty="0" smtClean="0">
                <a:solidFill>
                  <a:srgbClr val="000000"/>
                </a:solidFill>
              </a:rPr>
              <a:t> </a:t>
            </a:r>
            <a:r>
              <a:rPr lang="tr-TR" dirty="0" err="1" smtClean="0"/>
              <a:t>the</a:t>
            </a:r>
            <a:r>
              <a:rPr lang="tr-TR" dirty="0" smtClean="0"/>
              <a:t> </a:t>
            </a:r>
            <a:r>
              <a:rPr lang="tr-TR" dirty="0" err="1" smtClean="0"/>
              <a:t>filters</a:t>
            </a:r>
            <a:r>
              <a:rPr lang="tr-TR" dirty="0" smtClean="0"/>
              <a:t> </a:t>
            </a:r>
            <a:r>
              <a:rPr lang="tr-TR" dirty="0" err="1" smtClean="0"/>
              <a:t>to</a:t>
            </a:r>
            <a:r>
              <a:rPr lang="tr-TR" dirty="0" smtClean="0"/>
              <a:t> minimize </a:t>
            </a:r>
            <a:r>
              <a:rPr lang="tr-TR" dirty="0" err="1" smtClean="0"/>
              <a:t>the</a:t>
            </a:r>
            <a:r>
              <a:rPr lang="tr-TR" dirty="0" smtClean="0"/>
              <a:t> </a:t>
            </a:r>
            <a:r>
              <a:rPr lang="tr-TR" dirty="0" err="1" smtClean="0"/>
              <a:t>loss</a:t>
            </a:r>
            <a:r>
              <a:rPr lang="tr-TR" dirty="0" smtClean="0"/>
              <a:t> </a:t>
            </a:r>
            <a:r>
              <a:rPr lang="tr-TR" dirty="0" err="1" smtClean="0"/>
              <a:t>function</a:t>
            </a:r>
            <a:r>
              <a:rPr lang="tr-TR" dirty="0" smtClean="0"/>
              <a:t>?</a:t>
            </a:r>
          </a:p>
          <a:p>
            <a:pPr marL="800100" lvl="1" indent="-342900">
              <a:lnSpc>
                <a:spcPct val="110000"/>
              </a:lnSpc>
              <a:buFont typeface="Arial"/>
              <a:buChar char="•"/>
            </a:pPr>
            <a:r>
              <a:rPr lang="tr-TR" dirty="0" err="1" smtClean="0"/>
              <a:t>Take</a:t>
            </a:r>
            <a:r>
              <a:rPr lang="tr-TR" dirty="0" smtClean="0"/>
              <a:t> </a:t>
            </a:r>
            <a:r>
              <a:rPr lang="tr-TR" dirty="0" err="1" smtClean="0"/>
              <a:t>the</a:t>
            </a:r>
            <a:r>
              <a:rPr lang="tr-TR" dirty="0" smtClean="0"/>
              <a:t> </a:t>
            </a:r>
            <a:r>
              <a:rPr lang="tr-TR" dirty="0" err="1" smtClean="0"/>
              <a:t>gradient</a:t>
            </a:r>
            <a:r>
              <a:rPr lang="tr-TR" dirty="0" smtClean="0"/>
              <a:t> </a:t>
            </a:r>
            <a:r>
              <a:rPr lang="tr-TR" dirty="0" err="1" smtClean="0"/>
              <a:t>using</a:t>
            </a:r>
            <a:r>
              <a:rPr lang="tr-TR" dirty="0" smtClean="0"/>
              <a:t> </a:t>
            </a:r>
            <a:r>
              <a:rPr lang="tr-TR" dirty="0" err="1" smtClean="0"/>
              <a:t>backpropagation</a:t>
            </a:r>
            <a:endParaRPr lang="tr-TR" dirty="0" smtClean="0"/>
          </a:p>
          <a:p>
            <a:pPr marL="342900" indent="-342900">
              <a:lnSpc>
                <a:spcPct val="110000"/>
              </a:lnSpc>
              <a:buFont typeface="Arial"/>
              <a:buChar char="•"/>
            </a:pPr>
            <a:r>
              <a:rPr lang="tr-TR" sz="2800" i="1" dirty="0" err="1" smtClean="0">
                <a:solidFill>
                  <a:schemeClr val="bg2">
                    <a:lumMod val="25000"/>
                  </a:schemeClr>
                </a:solidFill>
              </a:rPr>
              <a:t>the</a:t>
            </a:r>
            <a:r>
              <a:rPr lang="tr-TR" sz="2800" i="1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tr-TR" sz="2800" i="1" dirty="0" err="1" smtClean="0">
                <a:solidFill>
                  <a:schemeClr val="bg2">
                    <a:lumMod val="25000"/>
                  </a:schemeClr>
                </a:solidFill>
              </a:rPr>
              <a:t>direction</a:t>
            </a:r>
            <a:r>
              <a:rPr lang="tr-TR" sz="2800" i="1" dirty="0" smtClean="0">
                <a:solidFill>
                  <a:schemeClr val="bg2">
                    <a:lumMod val="25000"/>
                  </a:schemeClr>
                </a:solidFill>
              </a:rPr>
              <a:t> of </a:t>
            </a:r>
            <a:r>
              <a:rPr lang="tr-TR" sz="2800" i="1" dirty="0" err="1" smtClean="0">
                <a:solidFill>
                  <a:schemeClr val="bg2">
                    <a:lumMod val="25000"/>
                  </a:schemeClr>
                </a:solidFill>
              </a:rPr>
              <a:t>steepest</a:t>
            </a:r>
            <a:r>
              <a:rPr lang="tr-TR" sz="2800" i="1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tr-TR" sz="2800" i="1" dirty="0" err="1" smtClean="0">
                <a:solidFill>
                  <a:schemeClr val="bg2">
                    <a:lumMod val="25000"/>
                  </a:schemeClr>
                </a:solidFill>
              </a:rPr>
              <a:t>ascent</a:t>
            </a:r>
            <a:r>
              <a:rPr lang="tr-TR" sz="2800" i="1" dirty="0" smtClean="0">
                <a:solidFill>
                  <a:schemeClr val="bg2">
                    <a:lumMod val="25000"/>
                  </a:schemeClr>
                </a:solidFill>
              </a:rPr>
              <a:t> on </a:t>
            </a:r>
            <a:r>
              <a:rPr lang="tr-TR" sz="2800" i="1" dirty="0" err="1" smtClean="0">
                <a:solidFill>
                  <a:schemeClr val="bg2">
                    <a:lumMod val="25000"/>
                  </a:schemeClr>
                </a:solidFill>
              </a:rPr>
              <a:t>the</a:t>
            </a:r>
            <a:r>
              <a:rPr lang="tr-TR" sz="2800" i="1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tr-TR" sz="2800" i="1" dirty="0" err="1" smtClean="0">
                <a:solidFill>
                  <a:schemeClr val="bg2">
                    <a:lumMod val="25000"/>
                  </a:schemeClr>
                </a:solidFill>
              </a:rPr>
              <a:t>loss</a:t>
            </a:r>
            <a:r>
              <a:rPr lang="tr-TR" sz="2800" i="1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tr-TR" sz="2800" i="1" dirty="0" err="1" smtClean="0">
                <a:solidFill>
                  <a:schemeClr val="bg2">
                    <a:lumMod val="25000"/>
                  </a:schemeClr>
                </a:solidFill>
              </a:rPr>
              <a:t>function</a:t>
            </a:r>
            <a:r>
              <a:rPr lang="tr-TR" sz="2800" i="1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tr-TR" sz="2800" i="1" dirty="0" err="1" smtClean="0">
                <a:solidFill>
                  <a:schemeClr val="bg2">
                    <a:lumMod val="25000"/>
                  </a:schemeClr>
                </a:solidFill>
              </a:rPr>
              <a:t>with</a:t>
            </a:r>
            <a:r>
              <a:rPr lang="tr-TR" sz="2800" i="1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tr-TR" sz="2800" i="1" dirty="0" err="1" smtClean="0">
                <a:solidFill>
                  <a:schemeClr val="bg2">
                    <a:lumMod val="25000"/>
                  </a:schemeClr>
                </a:solidFill>
              </a:rPr>
              <a:t>respect</a:t>
            </a:r>
            <a:r>
              <a:rPr lang="tr-TR" sz="2800" i="1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tr-TR" sz="2800" i="1" dirty="0" err="1" smtClean="0">
                <a:solidFill>
                  <a:schemeClr val="bg2">
                    <a:lumMod val="25000"/>
                  </a:schemeClr>
                </a:solidFill>
              </a:rPr>
              <a:t>to</a:t>
            </a:r>
            <a:r>
              <a:rPr lang="tr-TR" sz="2800" i="1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tr-TR" sz="2800" i="1" dirty="0" err="1" smtClean="0">
                <a:solidFill>
                  <a:schemeClr val="bg2">
                    <a:lumMod val="25000"/>
                  </a:schemeClr>
                </a:solidFill>
              </a:rPr>
              <a:t>the</a:t>
            </a:r>
            <a:r>
              <a:rPr lang="tr-TR" sz="2800" i="1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tr-TR" sz="2800" i="1" dirty="0" err="1" smtClean="0">
                <a:solidFill>
                  <a:schemeClr val="bg2">
                    <a:lumMod val="25000"/>
                  </a:schemeClr>
                </a:solidFill>
              </a:rPr>
              <a:t>filter</a:t>
            </a:r>
            <a:r>
              <a:rPr lang="tr-TR" sz="2800" i="1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tr-TR" sz="2800" i="1" dirty="0" err="1" smtClean="0">
                <a:solidFill>
                  <a:schemeClr val="bg2">
                    <a:lumMod val="25000"/>
                  </a:schemeClr>
                </a:solidFill>
              </a:rPr>
              <a:t>weights</a:t>
            </a:r>
            <a:endParaRPr lang="en-US" sz="2800" i="1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50944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460501"/>
            <a:ext cx="8246533" cy="4042832"/>
          </a:xfrm>
        </p:spPr>
        <p:txBody>
          <a:bodyPr>
            <a:normAutofit/>
          </a:bodyPr>
          <a:lstStyle/>
          <a:p>
            <a:pPr marL="342900" indent="-342900">
              <a:buFont typeface="Arial"/>
              <a:buChar char="•"/>
            </a:pPr>
            <a:r>
              <a:rPr lang="en-US" b="0" dirty="0" smtClean="0"/>
              <a:t>The method for using the gradient to minimize the loss function during training</a:t>
            </a:r>
          </a:p>
          <a:p>
            <a:pPr marL="342900" indent="-342900">
              <a:buFont typeface="Arial"/>
              <a:buChar char="•"/>
            </a:pPr>
            <a:r>
              <a:rPr lang="en-US" b="0" dirty="0" smtClean="0"/>
              <a:t>Dramatically affects convergence (IMPORTANT TO UNDERSTAND)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Gradient Descent: </a:t>
            </a:r>
            <a:r>
              <a:rPr lang="en-US" b="0" i="1" dirty="0" smtClean="0"/>
              <a:t>“Baby steps in the direction of steepest descent”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 smtClean="0"/>
              <a:t>Most basic optimizer</a:t>
            </a:r>
            <a:r>
              <a:rPr lang="en-US" b="0" i="1" dirty="0" smtClean="0"/>
              <a:t> 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GD + Momentum: </a:t>
            </a:r>
            <a:r>
              <a:rPr lang="en-US" b="0" i="1" dirty="0" smtClean="0"/>
              <a:t>“Ball rolling down the loss mountain”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 smtClean="0"/>
              <a:t>Much faster training,</a:t>
            </a:r>
          </a:p>
          <a:p>
            <a:pPr marL="800100" lvl="1" indent="-342900">
              <a:buFont typeface="Arial"/>
              <a:buChar char="•"/>
            </a:pPr>
            <a:r>
              <a:rPr lang="en-US" b="0" dirty="0" smtClean="0"/>
              <a:t>Less susceptible to local minima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Adam: </a:t>
            </a:r>
            <a:r>
              <a:rPr lang="en-US" b="0" i="1" dirty="0" smtClean="0"/>
              <a:t>“Ball rolling that’s extra sensitive to historically inactive parameters”</a:t>
            </a:r>
            <a:endParaRPr lang="en-US" dirty="0" smtClean="0"/>
          </a:p>
          <a:p>
            <a:pPr marL="342900" indent="-342900">
              <a:buFont typeface="Arial"/>
              <a:buChar char="•"/>
            </a:pPr>
            <a:endParaRPr lang="en-US" dirty="0" smtClean="0"/>
          </a:p>
          <a:p>
            <a:pPr marL="342900" indent="-342900">
              <a:buFont typeface="Arial"/>
              <a:buChar char="•"/>
            </a:pPr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cap="none" dirty="0" smtClean="0">
                <a:latin typeface="Baskerville"/>
                <a:cs typeface="Baskerville"/>
              </a:rPr>
              <a:t>Optimization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19538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>
                <a:latin typeface="Baskerville"/>
                <a:cs typeface="Baskerville"/>
              </a:rPr>
              <a:t>Optimization</a:t>
            </a:r>
            <a:endParaRPr lang="en-US" dirty="0"/>
          </a:p>
        </p:txBody>
      </p:sp>
      <p:pic>
        <p:nvPicPr>
          <p:cNvPr id="5" name="Picture 4" descr="opt1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557866"/>
            <a:ext cx="4877507" cy="377613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5757333" y="1710267"/>
            <a:ext cx="2878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960533" y="14732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757332" y="1591731"/>
            <a:ext cx="287866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Optimizers with momentum accelerate down slope</a:t>
            </a:r>
          </a:p>
          <a:p>
            <a:pPr marL="285750" indent="-285750">
              <a:buFont typeface="Arial"/>
              <a:buChar char="•"/>
            </a:pPr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Adaptive optimizers pick up on subtle changes in gradient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37220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7871"/>
            <a:ext cx="5791200" cy="762266"/>
          </a:xfrm>
        </p:spPr>
        <p:txBody>
          <a:bodyPr/>
          <a:lstStyle/>
          <a:p>
            <a:r>
              <a:rPr lang="en-US" cap="none" dirty="0" smtClean="0">
                <a:latin typeface="Baskerville"/>
                <a:cs typeface="Baskerville"/>
              </a:rPr>
              <a:t>The big picture 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199" y="1379702"/>
            <a:ext cx="8132255" cy="1900766"/>
          </a:xfrm>
          <a:prstGeom prst="rect">
            <a:avLst/>
          </a:prstGeom>
          <a:ln w="19050" cmpd="sng">
            <a:solidFill>
              <a:srgbClr val="000000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508002" y="3748350"/>
            <a:ext cx="796292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String together any number of convolution and subsampling layers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Some CNNs have hundreds or even thousands of </a:t>
            </a:r>
            <a:r>
              <a:rPr lang="en-US" dirty="0" smtClean="0"/>
              <a:t>layers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All have the same basic ingredients</a:t>
            </a:r>
            <a:endParaRPr lang="en-US" dirty="0" smtClean="0"/>
          </a:p>
          <a:p>
            <a:pPr lvl="1"/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/>
              <a:t> F</a:t>
            </a:r>
            <a:r>
              <a:rPr lang="en-US" dirty="0" smtClean="0"/>
              <a:t>inish with fully-connected layers to make the classification on feature space</a:t>
            </a:r>
          </a:p>
          <a:p>
            <a:pPr lvl="1"/>
            <a:endParaRPr lang="en-US" dirty="0" smtClean="0"/>
          </a:p>
          <a:p>
            <a:pPr marL="285750" indent="-285750">
              <a:buFont typeface="Arial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80071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>
                <a:latin typeface="Baskerville"/>
                <a:cs typeface="Baskerville"/>
              </a:rPr>
              <a:t>My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9920" y="1485161"/>
            <a:ext cx="6661580" cy="3644636"/>
          </a:xfrm>
        </p:spPr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en-US" b="0" dirty="0" err="1" smtClean="0"/>
              <a:t>Keras</a:t>
            </a:r>
            <a:r>
              <a:rPr lang="en-US" b="0" dirty="0" smtClean="0"/>
              <a:t> on top of </a:t>
            </a:r>
            <a:r>
              <a:rPr lang="en-US" b="0" dirty="0" err="1" smtClean="0"/>
              <a:t>TensorFlow</a:t>
            </a:r>
            <a:endParaRPr lang="en-US" b="0" dirty="0" smtClean="0"/>
          </a:p>
          <a:p>
            <a:pPr marL="342900" indent="-342900">
              <a:buFont typeface="Arial"/>
              <a:buChar char="•"/>
            </a:pPr>
            <a:r>
              <a:rPr lang="en-US" b="0" dirty="0" smtClean="0"/>
              <a:t>Nets take too much time to train to use </a:t>
            </a:r>
            <a:r>
              <a:rPr lang="en-US" b="0" dirty="0" err="1" smtClean="0"/>
              <a:t>gridsearch</a:t>
            </a:r>
            <a:endParaRPr lang="en-US" b="0" dirty="0" smtClean="0"/>
          </a:p>
          <a:p>
            <a:pPr marL="342900" indent="-342900">
              <a:buFont typeface="Arial"/>
              <a:buChar char="•"/>
            </a:pPr>
            <a:r>
              <a:rPr lang="en-US" b="0" dirty="0" smtClean="0"/>
              <a:t>Carefully train a ton of networks </a:t>
            </a:r>
          </a:p>
          <a:p>
            <a:pPr marL="342900" indent="-342900">
              <a:buFont typeface="Arial"/>
              <a:buChar char="•"/>
            </a:pPr>
            <a:r>
              <a:rPr lang="en-US" b="0" dirty="0" smtClean="0"/>
              <a:t>Save everything</a:t>
            </a:r>
            <a:endParaRPr lang="en-US" b="0" dirty="0"/>
          </a:p>
          <a:p>
            <a:pPr marL="342900" indent="-342900">
              <a:buFont typeface="Arial"/>
              <a:buChar char="•"/>
            </a:pPr>
            <a:r>
              <a:rPr lang="en-US" b="0" dirty="0" smtClean="0"/>
              <a:t>Try to stay organized and smart about it </a:t>
            </a:r>
          </a:p>
          <a:p>
            <a:pPr marL="342900" indent="-342900">
              <a:buFont typeface="Arial"/>
              <a:buChar char="•"/>
            </a:pPr>
            <a:r>
              <a:rPr lang="en-US" b="0" dirty="0" smtClean="0"/>
              <a:t>Learn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27685281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>
                <a:latin typeface="Baskerville"/>
                <a:cs typeface="Baskerville"/>
              </a:rPr>
              <a:t>My process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2531" r="2531"/>
          <a:stretch>
            <a:fillRect/>
          </a:stretch>
        </p:blipFill>
        <p:spPr>
          <a:xfrm>
            <a:off x="592825" y="1897979"/>
            <a:ext cx="7529279" cy="3601244"/>
          </a:xfrm>
          <a:ln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543506" y="1405347"/>
            <a:ext cx="51888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A fraction of my total runs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7511812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17974"/>
            <a:ext cx="5791200" cy="1143000"/>
          </a:xfrm>
        </p:spPr>
        <p:txBody>
          <a:bodyPr/>
          <a:lstStyle/>
          <a:p>
            <a:r>
              <a:rPr lang="en-US" cap="none" dirty="0" smtClean="0">
                <a:latin typeface="Baskerville"/>
                <a:cs typeface="Baskerville"/>
              </a:rPr>
              <a:t>Baseline 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078271"/>
            <a:ext cx="8037951" cy="3915898"/>
          </a:xfrm>
        </p:spPr>
        <p:txBody>
          <a:bodyPr>
            <a:norm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1800" b="0" dirty="0" smtClean="0"/>
              <a:t>How well do standard multi-layer </a:t>
            </a:r>
            <a:r>
              <a:rPr lang="en-US" sz="1800" b="0" dirty="0" err="1" smtClean="0"/>
              <a:t>perceptrons</a:t>
            </a:r>
            <a:r>
              <a:rPr lang="en-US" sz="1800" b="0" dirty="0"/>
              <a:t> </a:t>
            </a:r>
            <a:r>
              <a:rPr lang="en-US" sz="1800" b="0" dirty="0" smtClean="0"/>
              <a:t>fare at CIFAR?</a:t>
            </a:r>
          </a:p>
          <a:p>
            <a:pPr marL="342900" indent="-342900">
              <a:buFont typeface="Arial"/>
              <a:buChar char="•"/>
            </a:pPr>
            <a:r>
              <a:rPr lang="en-US" sz="1800" b="0" dirty="0" smtClean="0"/>
              <a:t>What affects performance?</a:t>
            </a:r>
          </a:p>
          <a:p>
            <a:pPr marL="800100" lvl="1" indent="-342900"/>
            <a:r>
              <a:rPr lang="en-US" sz="1800" dirty="0" smtClean="0"/>
              <a:t>Width, depth, optimizer, batch normalization, activation function, </a:t>
            </a:r>
            <a:r>
              <a:rPr lang="en-US" sz="1800" dirty="0" err="1" smtClean="0"/>
              <a:t>etc</a:t>
            </a:r>
            <a:endParaRPr lang="en-US" sz="1800" b="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3379" t="4409" r="1364" b="5002"/>
          <a:stretch/>
        </p:blipFill>
        <p:spPr>
          <a:xfrm>
            <a:off x="641409" y="2646516"/>
            <a:ext cx="5192398" cy="2744319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5905914" y="2679167"/>
            <a:ext cx="2967279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 dirty="0" smtClean="0"/>
              <a:t>Best standard NNs top out</a:t>
            </a:r>
          </a:p>
          <a:p>
            <a:r>
              <a:rPr lang="en-US" sz="1600" dirty="0" smtClean="0"/>
              <a:t> at ~55% accuracy</a:t>
            </a:r>
          </a:p>
          <a:p>
            <a:endParaRPr lang="en-US" sz="1600" dirty="0" smtClean="0"/>
          </a:p>
          <a:p>
            <a:pPr marL="285750" indent="-285750">
              <a:buFont typeface="Arial"/>
              <a:buChar char="•"/>
            </a:pPr>
            <a:r>
              <a:rPr lang="en-US" sz="1600" dirty="0" smtClean="0"/>
              <a:t>Depth only improves </a:t>
            </a:r>
          </a:p>
          <a:p>
            <a:r>
              <a:rPr lang="en-US" sz="1600" dirty="0"/>
              <a:t>a</a:t>
            </a:r>
            <a:r>
              <a:rPr lang="en-US" sz="1600" dirty="0" smtClean="0"/>
              <a:t>ccuracy for up to three layers</a:t>
            </a:r>
          </a:p>
          <a:p>
            <a:endParaRPr lang="en-US" sz="1600" dirty="0"/>
          </a:p>
          <a:p>
            <a:pPr marL="285750" indent="-285750">
              <a:buFont typeface="Arial"/>
              <a:buChar char="•"/>
            </a:pPr>
            <a:r>
              <a:rPr lang="en-US" sz="1600" dirty="0" smtClean="0"/>
              <a:t>Hurts after </a:t>
            </a:r>
            <a:r>
              <a:rPr lang="is-IS" sz="1600" dirty="0" smtClean="0"/>
              <a:t>… probably </a:t>
            </a:r>
          </a:p>
          <a:p>
            <a:r>
              <a:rPr lang="en-US" sz="1600" dirty="0"/>
              <a:t>d</a:t>
            </a:r>
            <a:r>
              <a:rPr lang="is-IS" sz="1600" dirty="0" smtClean="0"/>
              <a:t>ue to overfitting </a:t>
            </a:r>
            <a:endParaRPr lang="en-US" sz="1600" dirty="0"/>
          </a:p>
        </p:txBody>
      </p:sp>
      <p:sp>
        <p:nvSpPr>
          <p:cNvPr id="7" name="TextBox 6"/>
          <p:cNvSpPr txBox="1"/>
          <p:nvPr/>
        </p:nvSpPr>
        <p:spPr>
          <a:xfrm>
            <a:off x="2627100" y="5366175"/>
            <a:ext cx="14029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# of hidden layers</a:t>
            </a:r>
            <a:endParaRPr lang="en-US" sz="1200" dirty="0"/>
          </a:p>
        </p:txBody>
      </p:sp>
      <p:sp>
        <p:nvSpPr>
          <p:cNvPr id="8" name="TextBox 7"/>
          <p:cNvSpPr txBox="1"/>
          <p:nvPr/>
        </p:nvSpPr>
        <p:spPr>
          <a:xfrm rot="16200000">
            <a:off x="-361387" y="3807785"/>
            <a:ext cx="16217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# validation accuracy</a:t>
            </a:r>
            <a:endParaRPr lang="en-US" sz="1200" dirty="0"/>
          </a:p>
        </p:txBody>
      </p:sp>
      <p:sp>
        <p:nvSpPr>
          <p:cNvPr id="9" name="TextBox 8"/>
          <p:cNvSpPr txBox="1"/>
          <p:nvPr/>
        </p:nvSpPr>
        <p:spPr>
          <a:xfrm>
            <a:off x="543081" y="5371545"/>
            <a:ext cx="2559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10" name="TextBox 9"/>
          <p:cNvSpPr txBox="1"/>
          <p:nvPr/>
        </p:nvSpPr>
        <p:spPr>
          <a:xfrm>
            <a:off x="5695980" y="5365749"/>
            <a:ext cx="2559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5</a:t>
            </a:r>
            <a:endParaRPr lang="en-US" sz="1000" dirty="0"/>
          </a:p>
        </p:txBody>
      </p:sp>
      <p:sp>
        <p:nvSpPr>
          <p:cNvPr id="11" name="TextBox 10"/>
          <p:cNvSpPr txBox="1"/>
          <p:nvPr/>
        </p:nvSpPr>
        <p:spPr>
          <a:xfrm>
            <a:off x="269308" y="2528861"/>
            <a:ext cx="44133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55%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40415079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cap="none" dirty="0">
                <a:latin typeface="Baskerville"/>
                <a:cs typeface="Baskerville"/>
              </a:rPr>
              <a:t>I</a:t>
            </a:r>
            <a:r>
              <a:rPr lang="en-US" sz="4000" cap="none" dirty="0" smtClean="0">
                <a:latin typeface="Baskerville"/>
                <a:cs typeface="Baskerville"/>
              </a:rPr>
              <a:t>ntentions</a:t>
            </a:r>
            <a:endParaRPr lang="en-US" sz="4000" cap="none" dirty="0">
              <a:latin typeface="Baskerville"/>
              <a:cs typeface="Baskerville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342900" indent="-342900">
              <a:buFont typeface="Arial"/>
              <a:buChar char="•"/>
            </a:pPr>
            <a:r>
              <a:rPr lang="en-US" dirty="0" smtClean="0"/>
              <a:t>Learn a solid set of skills </a:t>
            </a:r>
            <a:r>
              <a:rPr lang="is-IS" dirty="0" smtClean="0"/>
              <a:t>… not change the world</a:t>
            </a:r>
          </a:p>
          <a:p>
            <a:pPr marL="342900" indent="-342900">
              <a:buFont typeface="Arial"/>
              <a:buChar char="•"/>
            </a:pPr>
            <a:endParaRPr lang="is-IS" dirty="0" smtClean="0"/>
          </a:p>
          <a:p>
            <a:pPr marL="342900" indent="-342900">
              <a:buFont typeface="Arial"/>
              <a:buChar char="•"/>
            </a:pPr>
            <a:r>
              <a:rPr lang="is-IS" dirty="0" smtClean="0"/>
              <a:t>Avoid the time sink of data collection and preparation</a:t>
            </a:r>
          </a:p>
          <a:p>
            <a:pPr marL="342900" indent="-342900">
              <a:buFont typeface="Arial"/>
              <a:buChar char="•"/>
            </a:pPr>
            <a:endParaRPr lang="is-IS" dirty="0"/>
          </a:p>
          <a:p>
            <a:pPr marL="342900" indent="-342900">
              <a:buFont typeface="Arial"/>
              <a:buChar char="•"/>
            </a:pPr>
            <a:r>
              <a:rPr lang="is-IS" dirty="0" smtClean="0"/>
              <a:t>Sink my teeth into neural networks </a:t>
            </a:r>
          </a:p>
          <a:p>
            <a:pPr marL="800100" lvl="1" indent="-342900">
              <a:buFont typeface="Arial"/>
              <a:buChar char="•"/>
            </a:pPr>
            <a:r>
              <a:rPr lang="is-IS" dirty="0" smtClean="0"/>
              <a:t>Learn the neural net training tricks</a:t>
            </a:r>
          </a:p>
          <a:p>
            <a:pPr lvl="1" indent="0">
              <a:buNone/>
            </a:pPr>
            <a:endParaRPr lang="is-IS" dirty="0"/>
          </a:p>
          <a:p>
            <a:pPr marL="342900" indent="-342900">
              <a:buFont typeface="Arial"/>
              <a:buChar char="•"/>
            </a:pPr>
            <a:r>
              <a:rPr lang="is-IS" dirty="0" smtClean="0"/>
              <a:t>Prepare myself for more advanced arenas like robotics and self-driving cars</a:t>
            </a:r>
            <a:endParaRPr lang="is-IS" dirty="0"/>
          </a:p>
          <a:p>
            <a:pPr marL="342900" indent="-342900">
              <a:buFont typeface="Arial"/>
              <a:buChar char="•"/>
            </a:pPr>
            <a:endParaRPr lang="is-IS" dirty="0" smtClean="0"/>
          </a:p>
          <a:p>
            <a:pPr marL="342900" indent="-342900">
              <a:buFont typeface="Arial"/>
              <a:buChar char="•"/>
            </a:pPr>
            <a:endParaRPr lang="is-IS" dirty="0" smtClean="0"/>
          </a:p>
          <a:p>
            <a:pPr marL="342900" indent="-342900">
              <a:buFont typeface="Arial"/>
              <a:buChar char="•"/>
            </a:pPr>
            <a:endParaRPr lang="is-IS" dirty="0"/>
          </a:p>
          <a:p>
            <a:pPr marL="342900" indent="-342900">
              <a:buFont typeface="Arial"/>
              <a:buChar char="•"/>
            </a:pPr>
            <a:endParaRPr lang="is-IS" dirty="0" smtClean="0"/>
          </a:p>
        </p:txBody>
      </p:sp>
    </p:spTree>
    <p:extLst>
      <p:ext uri="{BB962C8B-B14F-4D97-AF65-F5344CB8AC3E}">
        <p14:creationId xmlns:p14="http://schemas.microsoft.com/office/powerpoint/2010/main" val="6665038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8364"/>
            <a:ext cx="5791200" cy="1143000"/>
          </a:xfrm>
        </p:spPr>
        <p:txBody>
          <a:bodyPr/>
          <a:lstStyle/>
          <a:p>
            <a:r>
              <a:rPr lang="en-US" cap="none" dirty="0" smtClean="0">
                <a:latin typeface="Baskerville"/>
                <a:cs typeface="Baskerville"/>
              </a:rPr>
              <a:t>Combatting over-fitting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50891"/>
            <a:ext cx="7620000" cy="1511052"/>
          </a:xfrm>
        </p:spPr>
        <p:txBody>
          <a:bodyPr/>
          <a:lstStyle/>
          <a:p>
            <a:pPr marL="342900" indent="-342900">
              <a:lnSpc>
                <a:spcPct val="90000"/>
              </a:lnSpc>
              <a:buFont typeface="Arial"/>
              <a:buChar char="•"/>
            </a:pPr>
            <a:r>
              <a:rPr lang="en-US" b="0" dirty="0" smtClean="0"/>
              <a:t>Dropout</a:t>
            </a:r>
          </a:p>
          <a:p>
            <a:pPr marL="342900" indent="-342900">
              <a:lnSpc>
                <a:spcPct val="90000"/>
              </a:lnSpc>
              <a:buFont typeface="Arial"/>
              <a:buChar char="•"/>
            </a:pPr>
            <a:r>
              <a:rPr lang="en-US" b="0" dirty="0" smtClean="0"/>
              <a:t>Conventional regularization (ridge, lasso, elastic)</a:t>
            </a:r>
          </a:p>
          <a:p>
            <a:pPr marL="342900" indent="-342900">
              <a:lnSpc>
                <a:spcPct val="90000"/>
              </a:lnSpc>
              <a:buFont typeface="Arial"/>
              <a:buChar char="•"/>
            </a:pPr>
            <a:r>
              <a:rPr lang="en-US" sz="2800" u="sng" dirty="0" smtClean="0"/>
              <a:t>Data Augmentation</a:t>
            </a:r>
            <a:endParaRPr lang="en-US" sz="2800" u="sng" dirty="0"/>
          </a:p>
        </p:txBody>
      </p:sp>
      <p:pic>
        <p:nvPicPr>
          <p:cNvPr id="5" name="Picture 4" descr="dog.8968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149" y="3353786"/>
            <a:ext cx="2838231" cy="2122996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6" name="Picture 5" descr="cat_0_318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9179" y="2598743"/>
            <a:ext cx="1853992" cy="1386786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7" name="Picture 6" descr="cat_0_903.jpe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1240" y="4128153"/>
            <a:ext cx="1853992" cy="1386786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8" name="Picture 7" descr="cat_0_5456.jpe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9179" y="4128153"/>
            <a:ext cx="1853992" cy="1386786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9" name="Picture 8" descr="cat_0_2506.jpe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8910" y="2598743"/>
            <a:ext cx="1853992" cy="1386786"/>
          </a:xfrm>
          <a:prstGeom prst="rect">
            <a:avLst/>
          </a:prstGeom>
          <a:ln>
            <a:solidFill>
              <a:srgbClr val="000000"/>
            </a:solidFill>
          </a:ln>
        </p:spPr>
      </p:pic>
      <p:cxnSp>
        <p:nvCxnSpPr>
          <p:cNvPr id="13" name="Straight Arrow Connector 12"/>
          <p:cNvCxnSpPr/>
          <p:nvPr/>
        </p:nvCxnSpPr>
        <p:spPr>
          <a:xfrm>
            <a:off x="3415322" y="4253883"/>
            <a:ext cx="1048023" cy="0"/>
          </a:xfrm>
          <a:prstGeom prst="straightConnector1">
            <a:avLst/>
          </a:prstGeom>
          <a:ln w="5715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912397" y="2971553"/>
            <a:ext cx="15189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Original Image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9413300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966"/>
            <a:ext cx="5791200" cy="1143000"/>
          </a:xfrm>
        </p:spPr>
        <p:txBody>
          <a:bodyPr/>
          <a:lstStyle/>
          <a:p>
            <a:r>
              <a:rPr lang="en-US" cap="none" dirty="0" smtClean="0">
                <a:latin typeface="Baskerville"/>
                <a:cs typeface="Baskerville"/>
              </a:rPr>
              <a:t>Data-augmentation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08104"/>
            <a:ext cx="7620000" cy="3644636"/>
          </a:xfrm>
        </p:spPr>
        <p:txBody>
          <a:bodyPr/>
          <a:lstStyle/>
          <a:p>
            <a:r>
              <a:rPr lang="en-US" dirty="0" smtClean="0"/>
              <a:t>“</a:t>
            </a:r>
            <a:r>
              <a:rPr lang="en-US" b="0" dirty="0" smtClean="0"/>
              <a:t>Generate the invariance you want to see in the network”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4218919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>
                <a:latin typeface="Baskerville"/>
                <a:cs typeface="Baskerville"/>
              </a:rPr>
              <a:t>Batch-normalization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60500"/>
            <a:ext cx="4174135" cy="4254499"/>
          </a:xfrm>
        </p:spPr>
        <p:txBody>
          <a:bodyPr/>
          <a:lstStyle/>
          <a:p>
            <a:pPr marL="342900" indent="-342900">
              <a:lnSpc>
                <a:spcPct val="120000"/>
              </a:lnSpc>
              <a:buFont typeface="Arial"/>
              <a:buChar char="•"/>
            </a:pPr>
            <a:r>
              <a:rPr lang="en-US" sz="1800" b="0" dirty="0" smtClean="0"/>
              <a:t>The input to deep layers depends on the behavior of all previous layers</a:t>
            </a:r>
          </a:p>
          <a:p>
            <a:pPr marL="342900" indent="-342900">
              <a:lnSpc>
                <a:spcPct val="120000"/>
              </a:lnSpc>
              <a:buFont typeface="Arial"/>
              <a:buChar char="•"/>
            </a:pPr>
            <a:r>
              <a:rPr lang="en-US" sz="1800" b="0" dirty="0" smtClean="0"/>
              <a:t>Small changes in early layers have BIG effects on later ones</a:t>
            </a:r>
          </a:p>
          <a:p>
            <a:pPr marL="800100" lvl="1" indent="-342900">
              <a:lnSpc>
                <a:spcPct val="120000"/>
              </a:lnSpc>
              <a:buFont typeface="Arial"/>
              <a:buChar char="•"/>
            </a:pPr>
            <a:r>
              <a:rPr lang="en-US" sz="1800" b="0" dirty="0" smtClean="0"/>
              <a:t>Slows down training</a:t>
            </a:r>
          </a:p>
          <a:p>
            <a:pPr marL="342900" indent="-342900">
              <a:lnSpc>
                <a:spcPct val="120000"/>
              </a:lnSpc>
              <a:buFont typeface="Arial"/>
              <a:buChar char="•"/>
            </a:pPr>
            <a:r>
              <a:rPr lang="en-US" sz="1800" b="0" dirty="0" smtClean="0"/>
              <a:t>Normalize layer input based on the statistics from mini –batches</a:t>
            </a:r>
          </a:p>
          <a:p>
            <a:pPr marL="800100" lvl="1" indent="-342900">
              <a:lnSpc>
                <a:spcPct val="120000"/>
              </a:lnSpc>
              <a:buFont typeface="Arial"/>
              <a:buChar char="•"/>
            </a:pPr>
            <a:r>
              <a:rPr lang="en-US" sz="1800" b="0" dirty="0" smtClean="0"/>
              <a:t>Speeds up training! </a:t>
            </a:r>
          </a:p>
          <a:p>
            <a:pPr marL="342900" indent="-342900">
              <a:lnSpc>
                <a:spcPct val="120000"/>
              </a:lnSpc>
              <a:buFont typeface="Arial"/>
              <a:buChar char="•"/>
            </a:pPr>
            <a:endParaRPr lang="en-US" b="0" dirty="0" smtClean="0"/>
          </a:p>
          <a:p>
            <a:pPr marL="342900" indent="-342900">
              <a:lnSpc>
                <a:spcPct val="120000"/>
              </a:lnSpc>
              <a:buFont typeface="Arial"/>
              <a:buChar char="•"/>
            </a:pP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22864806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10333"/>
            <a:ext cx="8144934" cy="1143000"/>
          </a:xfrm>
        </p:spPr>
        <p:txBody>
          <a:bodyPr>
            <a:normAutofit fontScale="90000"/>
          </a:bodyPr>
          <a:lstStyle/>
          <a:p>
            <a:r>
              <a:rPr lang="en-US" u="sng" cap="none" dirty="0" smtClean="0">
                <a:solidFill>
                  <a:srgbClr val="800000"/>
                </a:solidFill>
                <a:latin typeface="Baskerville"/>
                <a:cs typeface="Baskerville"/>
              </a:rPr>
              <a:t>The bug</a:t>
            </a:r>
            <a:r>
              <a:rPr lang="en-US" cap="none" dirty="0" smtClean="0">
                <a:latin typeface="Baskerville"/>
                <a:cs typeface="Baskerville"/>
              </a:rPr>
              <a:t>: why my progress is somewhat unimpressive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60501"/>
            <a:ext cx="7620000" cy="3941232"/>
          </a:xfrm>
        </p:spPr>
        <p:txBody>
          <a:bodyPr>
            <a:normAutofit fontScale="92500"/>
          </a:bodyPr>
          <a:lstStyle/>
          <a:p>
            <a:pPr marL="342900" indent="-342900">
              <a:lnSpc>
                <a:spcPct val="120000"/>
              </a:lnSpc>
              <a:buFont typeface="Arial"/>
              <a:buChar char="•"/>
            </a:pPr>
            <a:r>
              <a:rPr lang="en-US" sz="2400" b="0" dirty="0" smtClean="0"/>
              <a:t>A bug so subtle and insidious I sometimes doubted my own sanity</a:t>
            </a:r>
          </a:p>
          <a:p>
            <a:pPr marL="342900" indent="-342900">
              <a:lnSpc>
                <a:spcPct val="120000"/>
              </a:lnSpc>
              <a:buFont typeface="Arial"/>
              <a:buChar char="•"/>
            </a:pPr>
            <a:r>
              <a:rPr lang="en-US" sz="2400" b="0" dirty="0" smtClean="0"/>
              <a:t>Training stuck at 10% inexplicably </a:t>
            </a:r>
            <a:r>
              <a:rPr lang="is-IS" sz="2400" b="0" dirty="0" smtClean="0"/>
              <a:t>… even on Keras example code (WTF)</a:t>
            </a:r>
          </a:p>
          <a:p>
            <a:pPr marL="800100" lvl="1" indent="-342900">
              <a:lnSpc>
                <a:spcPct val="120000"/>
              </a:lnSpc>
              <a:buFont typeface="Arial"/>
              <a:buChar char="•"/>
            </a:pPr>
            <a:r>
              <a:rPr lang="en-US" sz="2400" dirty="0" smtClean="0"/>
              <a:t>B</a:t>
            </a:r>
            <a:r>
              <a:rPr lang="is-IS" sz="2400" dirty="0" smtClean="0"/>
              <a:t>ut only sometimes and for certain configurations</a:t>
            </a:r>
          </a:p>
          <a:p>
            <a:pPr marL="342900" indent="-342900">
              <a:lnSpc>
                <a:spcPct val="120000"/>
              </a:lnSpc>
              <a:buFont typeface="Arial"/>
              <a:buChar char="•"/>
            </a:pPr>
            <a:r>
              <a:rPr lang="is-IS" sz="2400" b="0" dirty="0" smtClean="0"/>
              <a:t> Held me up since thanksgiving </a:t>
            </a:r>
          </a:p>
          <a:p>
            <a:pPr marL="342900" indent="-342900">
              <a:lnSpc>
                <a:spcPct val="120000"/>
              </a:lnSpc>
              <a:buFont typeface="Arial"/>
              <a:buChar char="•"/>
            </a:pPr>
            <a:r>
              <a:rPr lang="is-IS" sz="2400" b="0" dirty="0" smtClean="0"/>
              <a:t>Seems to be something to do with stochastic gradient descent’s momentum</a:t>
            </a:r>
            <a:endParaRPr lang="en-US" sz="2400" b="0" dirty="0" smtClean="0"/>
          </a:p>
          <a:p>
            <a:pPr marL="342900" indent="-342900">
              <a:buFont typeface="Arial"/>
              <a:buChar char="•"/>
            </a:pPr>
            <a:endParaRPr lang="en-US" dirty="0" smtClean="0"/>
          </a:p>
          <a:p>
            <a:pPr marL="342900" indent="-342900">
              <a:buFont typeface="Arial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96802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31485"/>
            <a:ext cx="6521400" cy="1143000"/>
          </a:xfrm>
        </p:spPr>
        <p:txBody>
          <a:bodyPr>
            <a:normAutofit fontScale="90000"/>
          </a:bodyPr>
          <a:lstStyle/>
          <a:p>
            <a:r>
              <a:rPr lang="en-US" cap="none" dirty="0" smtClean="0">
                <a:latin typeface="Baskerville"/>
                <a:cs typeface="Baskerville"/>
              </a:rPr>
              <a:t>What does a network actually learn?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2931" y="1460500"/>
            <a:ext cx="4351376" cy="4254499"/>
          </a:xfrm>
        </p:spPr>
        <p:txBody>
          <a:bodyPr>
            <a:norm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1600" b="0" dirty="0" smtClean="0"/>
              <a:t>CNNs aren’t as much of a </a:t>
            </a:r>
            <a:r>
              <a:rPr lang="en-US" sz="1600" b="0" dirty="0" err="1" smtClean="0"/>
              <a:t>blackbox</a:t>
            </a:r>
            <a:r>
              <a:rPr lang="en-US" sz="1600" b="0" dirty="0" smtClean="0"/>
              <a:t> as conventional neural networks</a:t>
            </a:r>
          </a:p>
          <a:p>
            <a:pPr marL="342900" indent="-342900">
              <a:buFont typeface="Arial"/>
              <a:buChar char="•"/>
            </a:pPr>
            <a:r>
              <a:rPr lang="en-US" sz="1600" b="0" dirty="0" smtClean="0"/>
              <a:t>Guided </a:t>
            </a:r>
            <a:r>
              <a:rPr lang="en-US" sz="1600" b="0" dirty="0" err="1" smtClean="0"/>
              <a:t>backpropagation</a:t>
            </a:r>
            <a:r>
              <a:rPr lang="en-US" sz="1600" b="0" dirty="0" smtClean="0"/>
              <a:t>: which pixels are affecting the prediction?</a:t>
            </a:r>
          </a:p>
          <a:p>
            <a:pPr marL="800100" lvl="1" indent="-342900">
              <a:buFont typeface="Arial"/>
              <a:buChar char="•"/>
            </a:pPr>
            <a:r>
              <a:rPr lang="en-US" sz="1600" dirty="0" smtClean="0"/>
              <a:t>Visualize derivative of the max prediction with respect to input image</a:t>
            </a:r>
            <a:endParaRPr lang="en-US" sz="1600" b="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13795" b="16811"/>
          <a:stretch/>
        </p:blipFill>
        <p:spPr>
          <a:xfrm>
            <a:off x="890745" y="3541947"/>
            <a:ext cx="2228663" cy="2062083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0" y="3698745"/>
            <a:ext cx="792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“Bow”</a:t>
            </a:r>
            <a:endParaRPr lang="en-US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3415322" y="4253883"/>
            <a:ext cx="1048023" cy="0"/>
          </a:xfrm>
          <a:prstGeom prst="straightConnector1">
            <a:avLst/>
          </a:prstGeom>
          <a:ln w="5715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12166" t="3933" r="2745" b="8668"/>
          <a:stretch/>
        </p:blipFill>
        <p:spPr>
          <a:xfrm>
            <a:off x="5078135" y="1976008"/>
            <a:ext cx="3565091" cy="3605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4385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42601"/>
            <a:ext cx="7332133" cy="1143000"/>
          </a:xfrm>
        </p:spPr>
        <p:txBody>
          <a:bodyPr>
            <a:normAutofit/>
          </a:bodyPr>
          <a:lstStyle/>
          <a:p>
            <a:r>
              <a:rPr lang="en-US" cap="none" dirty="0">
                <a:latin typeface="Baskerville"/>
                <a:cs typeface="Baskerville"/>
              </a:rPr>
              <a:t>What does a network actually learn?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11635" t="5078" r="3749" b="8985"/>
          <a:stretch/>
        </p:blipFill>
        <p:spPr>
          <a:xfrm>
            <a:off x="457199" y="2174875"/>
            <a:ext cx="2857500" cy="28575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381125" y="1698495"/>
            <a:ext cx="959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“Barrel”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42461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35632"/>
            <a:ext cx="5791200" cy="949683"/>
          </a:xfrm>
        </p:spPr>
        <p:txBody>
          <a:bodyPr/>
          <a:lstStyle/>
          <a:p>
            <a:r>
              <a:rPr lang="en-US" cap="none" dirty="0" smtClean="0">
                <a:latin typeface="Baskerville"/>
                <a:cs typeface="Baskerville"/>
              </a:rPr>
              <a:t>Next Steps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en-US" dirty="0" smtClean="0"/>
              <a:t>Obliterate the insidious bug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/>
              <a:t>Start writing pure </a:t>
            </a:r>
            <a:r>
              <a:rPr lang="en-US" dirty="0" err="1"/>
              <a:t>TensorFlow</a:t>
            </a:r>
            <a:r>
              <a:rPr lang="en-US" dirty="0"/>
              <a:t> code  </a:t>
            </a:r>
            <a:endParaRPr lang="en-US" dirty="0" smtClean="0"/>
          </a:p>
          <a:p>
            <a:pPr marL="800100" lvl="1" indent="-342900">
              <a:buFont typeface="Arial"/>
              <a:buChar char="•"/>
            </a:pPr>
            <a:r>
              <a:rPr lang="en-US" dirty="0" smtClean="0"/>
              <a:t>Hit true state of the art accuracies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Finish my self-driving RC car</a:t>
            </a:r>
          </a:p>
          <a:p>
            <a:pPr marL="800100" lvl="1" indent="-342900">
              <a:buFont typeface="Arial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44993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24546"/>
            <a:ext cx="6521400" cy="1143000"/>
          </a:xfrm>
        </p:spPr>
        <p:txBody>
          <a:bodyPr>
            <a:normAutofit/>
          </a:bodyPr>
          <a:lstStyle/>
          <a:p>
            <a:r>
              <a:rPr lang="en-US" cap="none" dirty="0" smtClean="0">
                <a:latin typeface="Baskerville"/>
                <a:cs typeface="Baskerville"/>
              </a:rPr>
              <a:t>CIFAR -10 </a:t>
            </a:r>
            <a:r>
              <a:rPr lang="en-US" cap="none" dirty="0">
                <a:latin typeface="Baskerville"/>
                <a:cs typeface="Baskerville"/>
              </a:rPr>
              <a:t>d</a:t>
            </a:r>
            <a:r>
              <a:rPr lang="en-US" cap="none" dirty="0" smtClean="0">
                <a:latin typeface="Baskerville"/>
                <a:cs typeface="Baskerville"/>
              </a:rPr>
              <a:t>ataset (my playground)</a:t>
            </a:r>
          </a:p>
          <a:p>
            <a:pPr marL="342900" indent="-342900">
              <a:buFont typeface="Arial"/>
              <a:buChar char="•"/>
            </a:pP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05" r="405"/>
          <a:stretch/>
        </p:blipFill>
        <p:spPr>
          <a:xfrm>
            <a:off x="247650" y="1460500"/>
            <a:ext cx="4964113" cy="3841750"/>
          </a:xfrm>
          <a:ln w="28575" cmpd="sng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5263486" y="1636598"/>
            <a:ext cx="3653018" cy="2862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60,000 tiny images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Ten classes</a:t>
            </a:r>
          </a:p>
          <a:p>
            <a:pPr marL="285750" indent="-285750">
              <a:buFont typeface="Arial"/>
              <a:buChar char="•"/>
            </a:pPr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Popular image classification benchmark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State of the art: 96% accuracy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pPr marL="285750" indent="-285750">
              <a:buFont typeface="Arial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1131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2053734">
            <a:off x="2291293" y="1451161"/>
            <a:ext cx="964233" cy="1514244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5791200" cy="1143000"/>
          </a:xfrm>
        </p:spPr>
        <p:txBody>
          <a:bodyPr/>
          <a:lstStyle/>
          <a:p>
            <a:r>
              <a:rPr lang="en-US" cap="none" dirty="0" smtClean="0">
                <a:latin typeface="Baskerville"/>
                <a:cs typeface="Baskerville"/>
              </a:rPr>
              <a:t>Object recognition is tough!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0244" t="16403" r="17129" b="9734"/>
          <a:stretch/>
        </p:blipFill>
        <p:spPr>
          <a:xfrm>
            <a:off x="187973" y="1655123"/>
            <a:ext cx="1602117" cy="1159825"/>
          </a:xfrm>
          <a:ln>
            <a:solidFill>
              <a:srgbClr val="000000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l="21884" r="23407"/>
          <a:stretch/>
        </p:blipFill>
        <p:spPr>
          <a:xfrm>
            <a:off x="3782394" y="2016554"/>
            <a:ext cx="1312435" cy="1348291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1649750" y="4605632"/>
            <a:ext cx="27888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latin typeface="Baskerville"/>
                <a:cs typeface="Baskerville"/>
              </a:rPr>
              <a:t>“Dog”</a:t>
            </a:r>
            <a:endParaRPr lang="en-US" sz="4400" b="1" dirty="0">
              <a:latin typeface="Baskerville"/>
              <a:cs typeface="Baskerville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824875" y="2945876"/>
            <a:ext cx="965215" cy="1502244"/>
          </a:xfrm>
          <a:prstGeom prst="straightConnector1">
            <a:avLst/>
          </a:prstGeom>
          <a:ln w="5715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2618650" y="3087566"/>
            <a:ext cx="117841" cy="1403260"/>
          </a:xfrm>
          <a:prstGeom prst="straightConnector1">
            <a:avLst/>
          </a:prstGeom>
          <a:ln w="5715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3493858" y="3574330"/>
            <a:ext cx="1088780" cy="1031302"/>
          </a:xfrm>
          <a:prstGeom prst="straightConnector1">
            <a:avLst/>
          </a:prstGeom>
          <a:ln w="5715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5551538" y="1355128"/>
            <a:ext cx="323403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 dog is a dog regardless of:</a:t>
            </a:r>
          </a:p>
          <a:p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Lighting</a:t>
            </a:r>
          </a:p>
          <a:p>
            <a:pPr marL="285750" indent="-285750">
              <a:buFont typeface="Arial"/>
              <a:buChar char="•"/>
            </a:pPr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Orientation / location</a:t>
            </a:r>
          </a:p>
          <a:p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Color 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Cuteness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endParaRPr lang="en-US" dirty="0" smtClean="0"/>
          </a:p>
          <a:p>
            <a:pPr marL="285750" indent="-285750">
              <a:buFont typeface="Arial"/>
              <a:buChar char="•"/>
            </a:pPr>
            <a:endParaRPr lang="en-US" dirty="0" smtClean="0"/>
          </a:p>
          <a:p>
            <a:endParaRPr lang="en-US" dirty="0"/>
          </a:p>
          <a:p>
            <a:pPr marL="285750" indent="-285750">
              <a:buFont typeface="Arial"/>
              <a:buChar char="•"/>
            </a:pPr>
            <a:endParaRPr lang="en-US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6428" y="4281340"/>
            <a:ext cx="1259551" cy="1240787"/>
          </a:xfrm>
          <a:prstGeom prst="rect">
            <a:avLst/>
          </a:prstGeom>
          <a:ln>
            <a:solidFill>
              <a:srgbClr val="000000"/>
            </a:solidFill>
          </a:ln>
        </p:spPr>
      </p:pic>
      <p:cxnSp>
        <p:nvCxnSpPr>
          <p:cNvPr id="25" name="Straight Arrow Connector 24"/>
          <p:cNvCxnSpPr/>
          <p:nvPr/>
        </p:nvCxnSpPr>
        <p:spPr>
          <a:xfrm flipH="1">
            <a:off x="3690253" y="4988351"/>
            <a:ext cx="892385" cy="170206"/>
          </a:xfrm>
          <a:prstGeom prst="straightConnector1">
            <a:avLst/>
          </a:prstGeom>
          <a:ln w="5715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58034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6914" r="16562" b="5294"/>
          <a:stretch/>
        </p:blipFill>
        <p:spPr>
          <a:xfrm rot="5400000">
            <a:off x="3537540" y="1321683"/>
            <a:ext cx="4238656" cy="3869821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-36988"/>
            <a:ext cx="5791200" cy="859408"/>
          </a:xfrm>
        </p:spPr>
        <p:txBody>
          <a:bodyPr/>
          <a:lstStyle/>
          <a:p>
            <a:r>
              <a:rPr lang="en-US" cap="none" dirty="0" smtClean="0">
                <a:latin typeface="Baskerville"/>
                <a:cs typeface="Baskerville"/>
              </a:rPr>
              <a:t>The </a:t>
            </a:r>
            <a:r>
              <a:rPr lang="en-US" cap="none" dirty="0" err="1" smtClean="0">
                <a:latin typeface="Baskerville"/>
                <a:cs typeface="Baskerville"/>
              </a:rPr>
              <a:t>na</a:t>
            </a:r>
            <a:r>
              <a:rPr lang="nl-NL" cap="none" dirty="0" err="1" smtClean="0">
                <a:latin typeface="Baskerville"/>
                <a:cs typeface="Baskerville"/>
              </a:rPr>
              <a:t>ï</a:t>
            </a:r>
            <a:r>
              <a:rPr lang="en-US" cap="none" dirty="0" err="1" smtClean="0">
                <a:latin typeface="Baskerville"/>
                <a:cs typeface="Baskerville"/>
              </a:rPr>
              <a:t>ve</a:t>
            </a:r>
            <a:r>
              <a:rPr lang="en-US" cap="none" dirty="0" smtClean="0">
                <a:latin typeface="Baskerville"/>
                <a:cs typeface="Baskerville"/>
              </a:rPr>
              <a:t> neural net approach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787" y="2556771"/>
            <a:ext cx="1259551" cy="1240787"/>
          </a:xfrm>
          <a:prstGeom prst="rect">
            <a:avLst/>
          </a:prstGeom>
          <a:ln>
            <a:solidFill>
              <a:srgbClr val="000000"/>
            </a:solidFill>
          </a:ln>
        </p:spPr>
      </p:pic>
      <p:cxnSp>
        <p:nvCxnSpPr>
          <p:cNvPr id="7" name="Straight Arrow Connector 6"/>
          <p:cNvCxnSpPr/>
          <p:nvPr/>
        </p:nvCxnSpPr>
        <p:spPr>
          <a:xfrm>
            <a:off x="1602859" y="3219800"/>
            <a:ext cx="863077" cy="0"/>
          </a:xfrm>
          <a:prstGeom prst="straightConnector1">
            <a:avLst/>
          </a:prstGeom>
          <a:ln w="5715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488760" y="2803371"/>
            <a:ext cx="8930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“unravel”</a:t>
            </a:r>
            <a:endParaRPr lang="en-US" sz="14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/>
          <a:srcRect l="53353" t="25062" r="31052" b="8226"/>
          <a:stretch/>
        </p:blipFill>
        <p:spPr>
          <a:xfrm>
            <a:off x="2697966" y="1779598"/>
            <a:ext cx="117862" cy="2834752"/>
          </a:xfrm>
          <a:prstGeom prst="rect">
            <a:avLst/>
          </a:prstGeom>
          <a:ln>
            <a:solidFill>
              <a:srgbClr val="000000"/>
            </a:solidFill>
          </a:ln>
        </p:spPr>
      </p:pic>
      <p:cxnSp>
        <p:nvCxnSpPr>
          <p:cNvPr id="11" name="Straight Arrow Connector 10"/>
          <p:cNvCxnSpPr/>
          <p:nvPr/>
        </p:nvCxnSpPr>
        <p:spPr>
          <a:xfrm>
            <a:off x="2970142" y="3219800"/>
            <a:ext cx="534117" cy="0"/>
          </a:xfrm>
          <a:prstGeom prst="straightConnector1">
            <a:avLst/>
          </a:prstGeom>
          <a:ln w="5715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803444" y="2480844"/>
            <a:ext cx="159455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 smtClean="0">
                <a:solidFill>
                  <a:srgbClr val="800000"/>
                </a:solidFill>
                <a:latin typeface="Baskerville"/>
                <a:cs typeface="Baskerville"/>
              </a:rPr>
              <a:t>??</a:t>
            </a:r>
            <a:endParaRPr lang="en-US" sz="8000" dirty="0">
              <a:solidFill>
                <a:srgbClr val="800000"/>
              </a:solidFill>
              <a:latin typeface="Baskerville"/>
              <a:cs typeface="Baskerville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745110" y="822420"/>
            <a:ext cx="18141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Fully-connected</a:t>
            </a:r>
          </a:p>
          <a:p>
            <a:r>
              <a:rPr lang="en-US" dirty="0" smtClean="0"/>
              <a:t>layers</a:t>
            </a:r>
            <a:endParaRPr lang="en-US" dirty="0"/>
          </a:p>
        </p:txBody>
      </p:sp>
      <p:cxnSp>
        <p:nvCxnSpPr>
          <p:cNvPr id="15" name="Straight Arrow Connector 14"/>
          <p:cNvCxnSpPr/>
          <p:nvPr/>
        </p:nvCxnSpPr>
        <p:spPr>
          <a:xfrm flipH="1">
            <a:off x="6604001" y="1636889"/>
            <a:ext cx="677332" cy="843955"/>
          </a:xfrm>
          <a:prstGeom prst="straightConnector1">
            <a:avLst/>
          </a:prstGeom>
          <a:ln w="5715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>
            <a:off x="5813778" y="1468751"/>
            <a:ext cx="931333" cy="535027"/>
          </a:xfrm>
          <a:prstGeom prst="straightConnector1">
            <a:avLst/>
          </a:prstGeom>
          <a:ln w="5715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4837292" y="1137265"/>
            <a:ext cx="1766709" cy="694874"/>
          </a:xfrm>
          <a:prstGeom prst="straightConnector1">
            <a:avLst/>
          </a:prstGeom>
          <a:ln w="5715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93268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27266"/>
            <a:ext cx="6704809" cy="1143000"/>
          </a:xfrm>
        </p:spPr>
        <p:txBody>
          <a:bodyPr>
            <a:normAutofit fontScale="90000"/>
          </a:bodyPr>
          <a:lstStyle/>
          <a:p>
            <a:r>
              <a:rPr lang="en-US" sz="2700" u="sng" cap="none" dirty="0" smtClean="0">
                <a:solidFill>
                  <a:srgbClr val="800000"/>
                </a:solidFill>
                <a:latin typeface="Baskerville"/>
                <a:cs typeface="Baskerville"/>
              </a:rPr>
              <a:t>Solution:</a:t>
            </a:r>
            <a:r>
              <a:rPr lang="en-US" cap="none" dirty="0" smtClean="0">
                <a:latin typeface="Baskerville"/>
                <a:cs typeface="Baskerville"/>
              </a:rPr>
              <a:t/>
            </a:r>
            <a:br>
              <a:rPr lang="en-US" cap="none" dirty="0" smtClean="0">
                <a:latin typeface="Baskerville"/>
                <a:cs typeface="Baskerville"/>
              </a:rPr>
            </a:br>
            <a:r>
              <a:rPr lang="en-US" cap="none" dirty="0" smtClean="0">
                <a:latin typeface="Baskerville"/>
                <a:cs typeface="Baskerville"/>
              </a:rPr>
              <a:t>Convolutional neural </a:t>
            </a:r>
            <a:r>
              <a:rPr lang="en-US" cap="none" dirty="0">
                <a:latin typeface="Baskerville"/>
                <a:cs typeface="Baskerville"/>
              </a:rPr>
              <a:t>n</a:t>
            </a:r>
            <a:r>
              <a:rPr lang="en-US" cap="none" dirty="0" smtClean="0">
                <a:latin typeface="Baskerville"/>
                <a:cs typeface="Baskerville"/>
              </a:rPr>
              <a:t>etworks (CNNs)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1280" y="1460501"/>
            <a:ext cx="5276102" cy="3964742"/>
          </a:xfrm>
        </p:spPr>
        <p:txBody>
          <a:bodyPr>
            <a:normAutofit lnSpcReduction="10000"/>
          </a:bodyPr>
          <a:lstStyle/>
          <a:p>
            <a:pPr marL="342900" indent="-342900">
              <a:lnSpc>
                <a:spcPct val="130000"/>
              </a:lnSpc>
              <a:buFont typeface="Arial"/>
              <a:buChar char="•"/>
            </a:pPr>
            <a:r>
              <a:rPr lang="en-US" sz="1600" b="0" dirty="0" smtClean="0"/>
              <a:t>Offer 2D spatial structure to feed-forward neural networks</a:t>
            </a:r>
          </a:p>
          <a:p>
            <a:pPr marL="342900" indent="-342900">
              <a:lnSpc>
                <a:spcPct val="130000"/>
              </a:lnSpc>
              <a:buFont typeface="Arial"/>
              <a:buChar char="•"/>
            </a:pPr>
            <a:r>
              <a:rPr lang="en-US" sz="1600" b="0" dirty="0" smtClean="0"/>
              <a:t>Exploit the fact that neighboring pixels are usually related to the same higher level feature</a:t>
            </a:r>
          </a:p>
          <a:p>
            <a:pPr marL="800100" lvl="1" indent="-342900">
              <a:lnSpc>
                <a:spcPct val="130000"/>
              </a:lnSpc>
              <a:buFont typeface="Arial"/>
              <a:buChar char="•"/>
            </a:pPr>
            <a:r>
              <a:rPr lang="en-US" sz="1600" dirty="0" smtClean="0"/>
              <a:t>Features may appear anywhere in an image</a:t>
            </a:r>
          </a:p>
          <a:p>
            <a:pPr marL="342900" indent="-342900">
              <a:lnSpc>
                <a:spcPct val="130000"/>
              </a:lnSpc>
              <a:buFont typeface="Arial"/>
              <a:buChar char="•"/>
            </a:pPr>
            <a:r>
              <a:rPr lang="en-US" sz="1600" b="0" dirty="0" smtClean="0"/>
              <a:t>Transform raw images into a more linearly separable space</a:t>
            </a:r>
          </a:p>
          <a:p>
            <a:pPr marL="342900" indent="-342900">
              <a:lnSpc>
                <a:spcPct val="130000"/>
              </a:lnSpc>
              <a:buFont typeface="Arial"/>
              <a:buChar char="•"/>
            </a:pPr>
            <a:r>
              <a:rPr lang="en-US" sz="1600" b="0" dirty="0" smtClean="0"/>
              <a:t>(generally) Composed of three types of layers:</a:t>
            </a:r>
          </a:p>
          <a:p>
            <a:pPr marL="742950" lvl="1" indent="-285750">
              <a:lnSpc>
                <a:spcPct val="130000"/>
              </a:lnSpc>
            </a:pPr>
            <a:r>
              <a:rPr lang="en-US" sz="1600" dirty="0" smtClean="0"/>
              <a:t>Convolutional</a:t>
            </a:r>
          </a:p>
          <a:p>
            <a:pPr marL="742950" lvl="1" indent="-285750">
              <a:lnSpc>
                <a:spcPct val="130000"/>
              </a:lnSpc>
            </a:pPr>
            <a:r>
              <a:rPr lang="en-US" sz="1600" b="0" dirty="0" smtClean="0"/>
              <a:t>Pooling</a:t>
            </a:r>
          </a:p>
          <a:p>
            <a:pPr marL="742950" lvl="1" indent="-285750">
              <a:lnSpc>
                <a:spcPct val="130000"/>
              </a:lnSpc>
            </a:pPr>
            <a:r>
              <a:rPr lang="en-US" sz="1600" dirty="0" smtClean="0"/>
              <a:t>Fully-connected Layer</a:t>
            </a:r>
            <a:endParaRPr lang="en-US" sz="1600" b="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6022" y="1678498"/>
            <a:ext cx="3261248" cy="2193154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5887311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95315"/>
            <a:ext cx="6783368" cy="1143000"/>
          </a:xfrm>
        </p:spPr>
        <p:txBody>
          <a:bodyPr>
            <a:normAutofit/>
          </a:bodyPr>
          <a:lstStyle/>
          <a:p>
            <a:r>
              <a:rPr lang="en-US" cap="none" dirty="0" smtClean="0">
                <a:latin typeface="Baskerville"/>
                <a:cs typeface="Baskerville"/>
              </a:rPr>
              <a:t>The convolutional </a:t>
            </a:r>
            <a:r>
              <a:rPr lang="en-US" cap="none" dirty="0">
                <a:latin typeface="Baskerville"/>
                <a:cs typeface="Baskerville"/>
              </a:rPr>
              <a:t>l</a:t>
            </a:r>
            <a:r>
              <a:rPr lang="en-US" cap="none" dirty="0" smtClean="0">
                <a:latin typeface="Baskerville"/>
                <a:cs typeface="Baskerville"/>
              </a:rPr>
              <a:t>ayer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36828" y="1152429"/>
            <a:ext cx="637641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/>
              <a:t>Find regions of the input image that match a specific set of filters</a:t>
            </a:r>
          </a:p>
          <a:p>
            <a:pPr marL="342900" indent="-342900">
              <a:buFont typeface="Arial"/>
              <a:buChar char="•"/>
            </a:pPr>
            <a:endParaRPr lang="en-US" sz="2000" dirty="0" smtClean="0"/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Filters are small square patterns that are slid across the image to assess similarity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433" y="3077596"/>
            <a:ext cx="2404662" cy="2395195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>
            <a:off x="2762679" y="4176599"/>
            <a:ext cx="1689030" cy="0"/>
          </a:xfrm>
          <a:prstGeom prst="straightConnector1">
            <a:avLst/>
          </a:prstGeom>
          <a:ln w="57150" cmpd="sng"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alphaModFix/>
          </a:blip>
          <a:srcRect l="7695" t="3648" r="4802" b="8029"/>
          <a:stretch/>
        </p:blipFill>
        <p:spPr>
          <a:xfrm>
            <a:off x="3249960" y="3967907"/>
            <a:ext cx="408717" cy="438608"/>
          </a:xfrm>
          <a:prstGeom prst="rect">
            <a:avLst/>
          </a:prstGeom>
          <a:ln w="28575" cmpd="sng">
            <a:noFill/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/>
          <a:srcRect l="9520" t="2780" r="2225" b="7915"/>
          <a:stretch/>
        </p:blipFill>
        <p:spPr>
          <a:xfrm>
            <a:off x="4774486" y="3181543"/>
            <a:ext cx="2086173" cy="2102667"/>
          </a:xfrm>
          <a:prstGeom prst="rect">
            <a:avLst/>
          </a:prstGeom>
          <a:ln w="19050" cmpd="sng">
            <a:solidFill>
              <a:schemeClr val="tx1"/>
            </a:solidFill>
          </a:ln>
        </p:spPr>
      </p:pic>
      <p:sp>
        <p:nvSpPr>
          <p:cNvPr id="14" name="TextBox 13"/>
          <p:cNvSpPr txBox="1"/>
          <p:nvPr/>
        </p:nvSpPr>
        <p:spPr>
          <a:xfrm>
            <a:off x="7110515" y="3321576"/>
            <a:ext cx="18141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smtClean="0"/>
              <a:t>Vertical feature map</a:t>
            </a:r>
            <a:endParaRPr lang="en-US" b="1" u="sng" dirty="0"/>
          </a:p>
        </p:txBody>
      </p:sp>
      <p:sp>
        <p:nvSpPr>
          <p:cNvPr id="23" name="TextBox 22"/>
          <p:cNvSpPr txBox="1"/>
          <p:nvPr/>
        </p:nvSpPr>
        <p:spPr>
          <a:xfrm>
            <a:off x="3120574" y="3239268"/>
            <a:ext cx="10188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 smtClean="0"/>
              <a:t>Vertical</a:t>
            </a:r>
          </a:p>
          <a:p>
            <a:r>
              <a:rPr lang="en-US" b="1" u="sng" dirty="0"/>
              <a:t>f</a:t>
            </a:r>
            <a:r>
              <a:rPr lang="en-US" b="1" u="sng" dirty="0" smtClean="0"/>
              <a:t>ilter</a:t>
            </a:r>
            <a:endParaRPr lang="en-US" b="1" u="sng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3">
            <a:alphaModFix/>
          </a:blip>
          <a:srcRect l="7695" t="3648" r="4802" b="8029"/>
          <a:stretch/>
        </p:blipFill>
        <p:spPr>
          <a:xfrm>
            <a:off x="463401" y="3214743"/>
            <a:ext cx="408717" cy="438608"/>
          </a:xfrm>
          <a:prstGeom prst="rect">
            <a:avLst/>
          </a:prstGeom>
          <a:ln w="28575" cmpd="sng">
            <a:solidFill>
              <a:schemeClr val="bg1"/>
            </a:solidFill>
          </a:ln>
        </p:spPr>
      </p:pic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3">
            <a:alphaModFix/>
          </a:blip>
          <a:srcRect l="7695" t="3648" r="4802" b="8029"/>
          <a:stretch/>
        </p:blipFill>
        <p:spPr>
          <a:xfrm>
            <a:off x="472121" y="3719918"/>
            <a:ext cx="408717" cy="438608"/>
          </a:xfrm>
          <a:prstGeom prst="rect">
            <a:avLst/>
          </a:prstGeom>
          <a:ln w="28575" cmpd="sng">
            <a:solidFill>
              <a:schemeClr val="bg1"/>
            </a:solidFill>
          </a:ln>
        </p:spPr>
      </p:pic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3">
            <a:alphaModFix/>
          </a:blip>
          <a:srcRect l="7695" t="3648" r="4802" b="8029"/>
          <a:stretch/>
        </p:blipFill>
        <p:spPr>
          <a:xfrm>
            <a:off x="480845" y="4225093"/>
            <a:ext cx="408717" cy="438608"/>
          </a:xfrm>
          <a:prstGeom prst="rect">
            <a:avLst/>
          </a:prstGeom>
          <a:ln w="28575" cmpd="sng">
            <a:solidFill>
              <a:schemeClr val="bg1"/>
            </a:solidFill>
          </a:ln>
        </p:spPr>
      </p:pic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3">
            <a:alphaModFix/>
          </a:blip>
          <a:srcRect l="7695" t="3648" r="4802" b="8029"/>
          <a:stretch/>
        </p:blipFill>
        <p:spPr>
          <a:xfrm>
            <a:off x="466479" y="4744379"/>
            <a:ext cx="408717" cy="438608"/>
          </a:xfrm>
          <a:prstGeom prst="rect">
            <a:avLst/>
          </a:prstGeom>
          <a:ln w="28575" cmpd="sng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7711537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3.33333E-6 L 0.17986 -3.33333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99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3.33333E-6 L 0.17864 0.00222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924" y="1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0"/>
                            </p:stCondLst>
                            <p:childTnLst>
                              <p:par>
                                <p:cTn id="1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0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000"/>
                            </p:stCondLst>
                            <p:childTnLst>
                              <p:par>
                                <p:cTn id="23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0 L 0.1776 0.00361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872" y="1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6000"/>
                            </p:stCondLst>
                            <p:childTnLst>
                              <p:par>
                                <p:cTn id="26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6000"/>
                            </p:stCondLst>
                            <p:childTnLst>
                              <p:par>
                                <p:cTn id="32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-1.11111E-6 L 0.17934 -0.00194 " pathEditMode="relative" rAng="0" ptsTypes="AA">
                                      <p:cBhvr>
                                        <p:cTn id="33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958" y="-1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95315"/>
            <a:ext cx="6783368" cy="1143000"/>
          </a:xfrm>
        </p:spPr>
        <p:txBody>
          <a:bodyPr>
            <a:normAutofit/>
          </a:bodyPr>
          <a:lstStyle/>
          <a:p>
            <a:r>
              <a:rPr lang="en-US" cap="none" dirty="0">
                <a:latin typeface="Baskerville"/>
                <a:cs typeface="Baskerville"/>
              </a:rPr>
              <a:t>The </a:t>
            </a:r>
            <a:r>
              <a:rPr lang="en-US" cap="none" dirty="0" smtClean="0">
                <a:latin typeface="Baskerville"/>
                <a:cs typeface="Baskerville"/>
              </a:rPr>
              <a:t>convolutional layer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36828" y="1152429"/>
            <a:ext cx="637641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Find regions of the input image that match a specific set of filters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Filters are small square patterns that are slid across the image to assess similarity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433" y="3077596"/>
            <a:ext cx="2404662" cy="2395195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>
            <a:off x="2762679" y="4176599"/>
            <a:ext cx="1689030" cy="0"/>
          </a:xfrm>
          <a:prstGeom prst="straightConnector1">
            <a:avLst/>
          </a:prstGeom>
          <a:ln w="57150" cmpd="sng"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alphaModFix/>
          </a:blip>
          <a:srcRect l="7695" t="3648" r="4802" b="8029"/>
          <a:stretch/>
        </p:blipFill>
        <p:spPr>
          <a:xfrm rot="16200000">
            <a:off x="3249960" y="3967907"/>
            <a:ext cx="408717" cy="438608"/>
          </a:xfrm>
          <a:prstGeom prst="rect">
            <a:avLst/>
          </a:prstGeom>
          <a:ln w="28575" cmpd="sng">
            <a:noFill/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/>
          <a:srcRect l="9520" t="2780" b="7915"/>
          <a:stretch/>
        </p:blipFill>
        <p:spPr>
          <a:xfrm>
            <a:off x="4774486" y="3181543"/>
            <a:ext cx="2138752" cy="2102667"/>
          </a:xfrm>
          <a:prstGeom prst="rect">
            <a:avLst/>
          </a:prstGeom>
          <a:ln w="19050" cmpd="sng">
            <a:solidFill>
              <a:schemeClr val="tx1"/>
            </a:solidFill>
          </a:ln>
        </p:spPr>
      </p:pic>
      <p:sp>
        <p:nvSpPr>
          <p:cNvPr id="14" name="TextBox 13"/>
          <p:cNvSpPr txBox="1"/>
          <p:nvPr/>
        </p:nvSpPr>
        <p:spPr>
          <a:xfrm>
            <a:off x="7240568" y="2176207"/>
            <a:ext cx="15189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 smtClean="0"/>
              <a:t>Horizontal</a:t>
            </a:r>
          </a:p>
          <a:p>
            <a:r>
              <a:rPr lang="en-US" b="1" u="sng" dirty="0"/>
              <a:t>f</a:t>
            </a:r>
            <a:r>
              <a:rPr lang="en-US" b="1" u="sng" dirty="0" smtClean="0"/>
              <a:t>eature map</a:t>
            </a:r>
            <a:endParaRPr lang="en-US" b="1" u="sng" dirty="0"/>
          </a:p>
        </p:txBody>
      </p:sp>
      <p:sp>
        <p:nvSpPr>
          <p:cNvPr id="20" name="TextBox 19"/>
          <p:cNvSpPr txBox="1"/>
          <p:nvPr/>
        </p:nvSpPr>
        <p:spPr>
          <a:xfrm>
            <a:off x="2947399" y="3273903"/>
            <a:ext cx="13131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 smtClean="0"/>
              <a:t>Horizontal</a:t>
            </a:r>
          </a:p>
          <a:p>
            <a:r>
              <a:rPr lang="en-US" b="1" u="sng" dirty="0"/>
              <a:t>f</a:t>
            </a:r>
            <a:r>
              <a:rPr lang="en-US" b="1" u="sng" dirty="0" smtClean="0"/>
              <a:t>ilter</a:t>
            </a:r>
            <a:endParaRPr lang="en-US" b="1" u="sng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/>
          <a:srcRect l="9524" t="4263" r="6424" b="8080"/>
          <a:stretch/>
        </p:blipFill>
        <p:spPr>
          <a:xfrm>
            <a:off x="5177374" y="2940130"/>
            <a:ext cx="2007544" cy="2085443"/>
          </a:xfrm>
          <a:prstGeom prst="rect">
            <a:avLst/>
          </a:prstGeom>
          <a:ln w="19050" cmpd="sng">
            <a:solidFill>
              <a:srgbClr val="000000"/>
            </a:solidFill>
          </a:ln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>
            <a:alphaModFix/>
          </a:blip>
          <a:srcRect l="7695" t="3648" r="4802" b="8029"/>
          <a:stretch/>
        </p:blipFill>
        <p:spPr>
          <a:xfrm rot="16200000">
            <a:off x="472146" y="3166597"/>
            <a:ext cx="408717" cy="438608"/>
          </a:xfrm>
          <a:prstGeom prst="rect">
            <a:avLst/>
          </a:prstGeom>
          <a:ln w="28575" cmpd="sng">
            <a:solidFill>
              <a:srgbClr val="FFFFFF"/>
            </a:solidFill>
          </a:ln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3">
            <a:alphaModFix/>
          </a:blip>
          <a:srcRect l="7695" t="3648" r="4802" b="8029"/>
          <a:stretch/>
        </p:blipFill>
        <p:spPr>
          <a:xfrm rot="16200000">
            <a:off x="483436" y="3714105"/>
            <a:ext cx="408717" cy="438608"/>
          </a:xfrm>
          <a:prstGeom prst="rect">
            <a:avLst/>
          </a:prstGeom>
          <a:ln w="28575" cmpd="sng">
            <a:solidFill>
              <a:srgbClr val="FFFFFF"/>
            </a:solidFill>
          </a:ln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3">
            <a:alphaModFix/>
          </a:blip>
          <a:srcRect l="7695" t="3648" r="4802" b="8029"/>
          <a:stretch/>
        </p:blipFill>
        <p:spPr>
          <a:xfrm rot="16200000">
            <a:off x="480615" y="4303946"/>
            <a:ext cx="408717" cy="438608"/>
          </a:xfrm>
          <a:prstGeom prst="rect">
            <a:avLst/>
          </a:prstGeom>
          <a:ln w="28575" cmpd="sng">
            <a:solidFill>
              <a:srgbClr val="FFFFFF"/>
            </a:solidFill>
          </a:ln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>
            <a:alphaModFix/>
          </a:blip>
          <a:srcRect l="7695" t="3648" r="4802" b="8029"/>
          <a:stretch/>
        </p:blipFill>
        <p:spPr>
          <a:xfrm rot="16200000">
            <a:off x="477794" y="4823232"/>
            <a:ext cx="408717" cy="438608"/>
          </a:xfrm>
          <a:prstGeom prst="rect">
            <a:avLst/>
          </a:prstGeom>
          <a:ln w="28575" cmpd="sng">
            <a:solidFill>
              <a:srgbClr val="FFFFFF"/>
            </a:solidFill>
          </a:ln>
        </p:spPr>
      </p:pic>
    </p:spTree>
    <p:extLst>
      <p:ext uri="{BB962C8B-B14F-4D97-AF65-F5344CB8AC3E}">
        <p14:creationId xmlns:p14="http://schemas.microsoft.com/office/powerpoint/2010/main" val="37195817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0 L 0.18194 0.002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097" y="1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0 L 0.18194 0.0025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097" y="1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0"/>
                            </p:stCondLst>
                            <p:childTnLst>
                              <p:par>
                                <p:cTn id="1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0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000"/>
                            </p:stCondLst>
                            <p:childTnLst>
                              <p:par>
                                <p:cTn id="23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0 L 0.18194 0.0025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097" y="1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6000"/>
                            </p:stCondLst>
                            <p:childTnLst>
                              <p:par>
                                <p:cTn id="26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6000"/>
                            </p:stCondLst>
                            <p:childTnLst>
                              <p:par>
                                <p:cTn id="32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0 L 0.18194 0.0025 " pathEditMode="relative" rAng="0" ptsTypes="AA">
                                      <p:cBhvr>
                                        <p:cTn id="33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097" y="1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95315"/>
            <a:ext cx="6783368" cy="1143000"/>
          </a:xfrm>
        </p:spPr>
        <p:txBody>
          <a:bodyPr>
            <a:normAutofit/>
          </a:bodyPr>
          <a:lstStyle/>
          <a:p>
            <a:r>
              <a:rPr lang="en-US" cap="none" dirty="0">
                <a:latin typeface="Baskerville"/>
                <a:cs typeface="Baskerville"/>
              </a:rPr>
              <a:t>The </a:t>
            </a:r>
            <a:r>
              <a:rPr lang="en-US" cap="none" dirty="0" smtClean="0">
                <a:latin typeface="Baskerville"/>
                <a:cs typeface="Baskerville"/>
              </a:rPr>
              <a:t>convolutional layer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36828" y="1152429"/>
            <a:ext cx="637641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Find regions of the input image that match a specific set of filters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Filters are small square patterns that are slid across the image to assess similarity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433" y="3077596"/>
            <a:ext cx="2404662" cy="2395195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>
            <a:off x="2762679" y="4176599"/>
            <a:ext cx="1689030" cy="0"/>
          </a:xfrm>
          <a:prstGeom prst="straightConnector1">
            <a:avLst/>
          </a:prstGeom>
          <a:ln w="57150" cmpd="sng"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alphaModFix/>
          </a:blip>
          <a:srcRect l="7695" t="3648" r="4802" b="8029"/>
          <a:stretch/>
        </p:blipFill>
        <p:spPr>
          <a:xfrm rot="16200000">
            <a:off x="3249960" y="3967907"/>
            <a:ext cx="408717" cy="438608"/>
          </a:xfrm>
          <a:prstGeom prst="rect">
            <a:avLst/>
          </a:prstGeom>
          <a:ln w="28575" cmpd="sng">
            <a:noFill/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/>
          <a:srcRect l="9520" t="2780" b="7915"/>
          <a:stretch/>
        </p:blipFill>
        <p:spPr>
          <a:xfrm>
            <a:off x="4774486" y="3181543"/>
            <a:ext cx="2138752" cy="2102667"/>
          </a:xfrm>
          <a:prstGeom prst="rect">
            <a:avLst/>
          </a:prstGeom>
          <a:ln w="19050" cmpd="sng">
            <a:solidFill>
              <a:schemeClr val="tx1"/>
            </a:solidFill>
          </a:ln>
        </p:spPr>
      </p:pic>
      <p:sp>
        <p:nvSpPr>
          <p:cNvPr id="14" name="TextBox 13"/>
          <p:cNvSpPr txBox="1"/>
          <p:nvPr/>
        </p:nvSpPr>
        <p:spPr>
          <a:xfrm>
            <a:off x="7230073" y="1777367"/>
            <a:ext cx="15192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 smtClean="0"/>
              <a:t>Diagonal</a:t>
            </a:r>
          </a:p>
          <a:p>
            <a:r>
              <a:rPr lang="en-US" b="1" u="sng" dirty="0"/>
              <a:t>f</a:t>
            </a:r>
            <a:r>
              <a:rPr lang="en-US" b="1" u="sng" dirty="0" smtClean="0"/>
              <a:t>eature map</a:t>
            </a:r>
            <a:endParaRPr lang="en-US" b="1" u="sng" dirty="0"/>
          </a:p>
        </p:txBody>
      </p:sp>
      <p:sp>
        <p:nvSpPr>
          <p:cNvPr id="20" name="TextBox 19"/>
          <p:cNvSpPr txBox="1"/>
          <p:nvPr/>
        </p:nvSpPr>
        <p:spPr>
          <a:xfrm>
            <a:off x="3097484" y="3262358"/>
            <a:ext cx="16890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smtClean="0"/>
              <a:t>Diagonal filter</a:t>
            </a:r>
            <a:endParaRPr lang="en-US" b="1" u="sng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/>
          <a:srcRect l="9524" t="4263" r="6424" b="8080"/>
          <a:stretch/>
        </p:blipFill>
        <p:spPr>
          <a:xfrm>
            <a:off x="5165829" y="2928585"/>
            <a:ext cx="2007544" cy="2085443"/>
          </a:xfrm>
          <a:prstGeom prst="rect">
            <a:avLst/>
          </a:prstGeom>
          <a:ln w="19050" cmpd="sng">
            <a:solidFill>
              <a:srgbClr val="000000"/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98239" y="3961395"/>
            <a:ext cx="500636" cy="48308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98239" y="3959017"/>
            <a:ext cx="500635" cy="49686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8"/>
          <a:srcRect l="9929" t="4300" r="2411" b="7529"/>
          <a:stretch/>
        </p:blipFill>
        <p:spPr>
          <a:xfrm>
            <a:off x="5625810" y="2626274"/>
            <a:ext cx="2068878" cy="2072724"/>
          </a:xfrm>
          <a:prstGeom prst="rect">
            <a:avLst/>
          </a:prstGeom>
          <a:ln w="19050" cmpd="sng">
            <a:solidFill>
              <a:srgbClr val="000000"/>
            </a:solidFill>
          </a:ln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7"/>
          <a:srcRect l="6976" b="8022"/>
          <a:stretch/>
        </p:blipFill>
        <p:spPr>
          <a:xfrm>
            <a:off x="492125" y="3181543"/>
            <a:ext cx="465710" cy="457007"/>
          </a:xfrm>
          <a:prstGeom prst="rect">
            <a:avLst/>
          </a:prstGeom>
          <a:ln w="28575" cmpd="sng">
            <a:solidFill>
              <a:srgbClr val="FFFFFF"/>
            </a:solidFill>
          </a:ln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7"/>
          <a:srcRect l="6201" t="-1" b="8236"/>
          <a:stretch/>
        </p:blipFill>
        <p:spPr>
          <a:xfrm>
            <a:off x="457200" y="3757273"/>
            <a:ext cx="469592" cy="455952"/>
          </a:xfrm>
          <a:prstGeom prst="rect">
            <a:avLst/>
          </a:prstGeom>
          <a:ln w="28575" cmpd="sng">
            <a:solidFill>
              <a:srgbClr val="FFFFFF"/>
            </a:solidFill>
          </a:ln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7"/>
          <a:srcRect l="12402" t="1" b="7879"/>
          <a:stretch/>
        </p:blipFill>
        <p:spPr>
          <a:xfrm>
            <a:off x="457199" y="4304781"/>
            <a:ext cx="438549" cy="457719"/>
          </a:xfrm>
          <a:prstGeom prst="rect">
            <a:avLst/>
          </a:prstGeom>
          <a:ln w="28575" cmpd="sng">
            <a:solidFill>
              <a:srgbClr val="FFFFFF"/>
            </a:solidFill>
          </a:ln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7"/>
          <a:srcRect l="7328" t="5625" b="9867"/>
          <a:stretch/>
        </p:blipFill>
        <p:spPr>
          <a:xfrm>
            <a:off x="457200" y="4837906"/>
            <a:ext cx="463950" cy="419894"/>
          </a:xfrm>
          <a:prstGeom prst="rect">
            <a:avLst/>
          </a:prstGeom>
          <a:ln w="28575" cmpd="sng">
            <a:solidFill>
              <a:srgbClr val="FFFFFF"/>
            </a:solidFill>
          </a:ln>
        </p:spPr>
      </p:pic>
    </p:spTree>
    <p:extLst>
      <p:ext uri="{BB962C8B-B14F-4D97-AF65-F5344CB8AC3E}">
        <p14:creationId xmlns:p14="http://schemas.microsoft.com/office/powerpoint/2010/main" val="22217134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48 3.33333E-6 L 0.17396 0.0008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872" y="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-2.22222E-6 L 0.17744 0.005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872" y="25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0"/>
                            </p:stCondLst>
                            <p:childTnLst>
                              <p:par>
                                <p:cTn id="1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0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000"/>
                            </p:stCondLst>
                            <p:childTnLst>
                              <p:par>
                                <p:cTn id="23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3.33333E-6 L 0.17899 0.0025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941" y="1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6000"/>
                            </p:stCondLst>
                            <p:childTnLst>
                              <p:par>
                                <p:cTn id="26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6000"/>
                            </p:stCondLst>
                            <p:childTnLst>
                              <p:par>
                                <p:cTn id="32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712 -0.00222 L 0.1776 0.00278 " pathEditMode="relative" rAng="0" ptsTypes="AA">
                                      <p:cBhvr>
                                        <p:cTn id="33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236" y="25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ssential">
  <a:themeElements>
    <a:clrScheme name="Waveform">
      <a:dk1>
        <a:sysClr val="windowText" lastClr="000000"/>
      </a:dk1>
      <a:lt1>
        <a:sysClr val="window" lastClr="FFFFFF"/>
      </a:lt1>
      <a:dk2>
        <a:srgbClr val="073E87"/>
      </a:dk2>
      <a:lt2>
        <a:srgbClr val="C6E7FC"/>
      </a:lt2>
      <a:accent1>
        <a:srgbClr val="31B6FD"/>
      </a:accent1>
      <a:accent2>
        <a:srgbClr val="4584D3"/>
      </a:accent2>
      <a:accent3>
        <a:srgbClr val="5BD078"/>
      </a:accent3>
      <a:accent4>
        <a:srgbClr val="A5D028"/>
      </a:accent4>
      <a:accent5>
        <a:srgbClr val="F5C040"/>
      </a:accent5>
      <a:accent6>
        <a:srgbClr val="05E0DB"/>
      </a:accent6>
      <a:hlink>
        <a:srgbClr val="0080FF"/>
      </a:hlink>
      <a:folHlink>
        <a:srgbClr val="5EAEFF"/>
      </a:folHlink>
    </a:clrScheme>
    <a:fontScheme name="Essentia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sential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Essential.thmx</Template>
  <TotalTime>3259</TotalTime>
  <Words>902</Words>
  <Application>Microsoft Macintosh PowerPoint</Application>
  <PresentationFormat>On-screen Show (16:10)</PresentationFormat>
  <Paragraphs>184</Paragraphs>
  <Slides>26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7" baseType="lpstr">
      <vt:lpstr>Essential</vt:lpstr>
      <vt:lpstr>PowerPoint Presentation</vt:lpstr>
      <vt:lpstr>Intentions</vt:lpstr>
      <vt:lpstr>CIFAR -10 dataset (my playground) </vt:lpstr>
      <vt:lpstr>Object recognition is tough!</vt:lpstr>
      <vt:lpstr>The naïve neural net approach</vt:lpstr>
      <vt:lpstr>Solution: Convolutional neural networks (CNNs)</vt:lpstr>
      <vt:lpstr>The convolutional layer</vt:lpstr>
      <vt:lpstr>The convolutional layer</vt:lpstr>
      <vt:lpstr>The convolutional layer</vt:lpstr>
      <vt:lpstr>Pooling layers </vt:lpstr>
      <vt:lpstr>Final classification</vt:lpstr>
      <vt:lpstr>Where do the filters come from?</vt:lpstr>
      <vt:lpstr>Backpropagation</vt:lpstr>
      <vt:lpstr>Optimization</vt:lpstr>
      <vt:lpstr>Optimization</vt:lpstr>
      <vt:lpstr>The big picture </vt:lpstr>
      <vt:lpstr>My process</vt:lpstr>
      <vt:lpstr>My process</vt:lpstr>
      <vt:lpstr>Baseline results</vt:lpstr>
      <vt:lpstr>Combatting over-fitting</vt:lpstr>
      <vt:lpstr>Data-augmentation</vt:lpstr>
      <vt:lpstr>Batch-normalization</vt:lpstr>
      <vt:lpstr>The bug: why my progress is somewhat unimpressive</vt:lpstr>
      <vt:lpstr>What does a network actually learn?</vt:lpstr>
      <vt:lpstr>What does a network actually learn?</vt:lpstr>
      <vt:lpstr>Next Steps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Augustus</dc:creator>
  <cp:lastModifiedBy>Augustus</cp:lastModifiedBy>
  <cp:revision>87</cp:revision>
  <dcterms:created xsi:type="dcterms:W3CDTF">2016-12-05T01:05:59Z</dcterms:created>
  <dcterms:modified xsi:type="dcterms:W3CDTF">2016-12-08T04:55:00Z</dcterms:modified>
</cp:coreProperties>
</file>